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63"/>
  </p:notesMasterIdLst>
  <p:handoutMasterIdLst>
    <p:handoutMasterId r:id="rId64"/>
  </p:handout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3" r:id="rId33"/>
    <p:sldId id="328" r:id="rId34"/>
    <p:sldId id="306" r:id="rId35"/>
    <p:sldId id="329" r:id="rId36"/>
    <p:sldId id="333" r:id="rId37"/>
    <p:sldId id="334" r:id="rId38"/>
    <p:sldId id="335" r:id="rId39"/>
    <p:sldId id="330" r:id="rId40"/>
    <p:sldId id="302" r:id="rId41"/>
    <p:sldId id="304" r:id="rId42"/>
    <p:sldId id="305" r:id="rId43"/>
    <p:sldId id="308" r:id="rId44"/>
    <p:sldId id="309" r:id="rId45"/>
    <p:sldId id="311" r:id="rId46"/>
    <p:sldId id="312" r:id="rId47"/>
    <p:sldId id="313" r:id="rId48"/>
    <p:sldId id="314" r:id="rId49"/>
    <p:sldId id="336" r:id="rId50"/>
    <p:sldId id="315" r:id="rId51"/>
    <p:sldId id="316" r:id="rId52"/>
    <p:sldId id="317" r:id="rId53"/>
    <p:sldId id="318" r:id="rId54"/>
    <p:sldId id="319" r:id="rId55"/>
    <p:sldId id="322" r:id="rId56"/>
    <p:sldId id="323" r:id="rId57"/>
    <p:sldId id="324" r:id="rId58"/>
    <p:sldId id="337" r:id="rId59"/>
    <p:sldId id="340" r:id="rId60"/>
    <p:sldId id="338" r:id="rId61"/>
    <p:sldId id="339"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entury Gothic" charset="0"/>
        <a:ea typeface="MS PGothic" charset="0"/>
        <a:cs typeface="MS PGothic" charset="0"/>
      </a:defRPr>
    </a:lvl1pPr>
    <a:lvl2pPr marL="457200" algn="l" rtl="0" fontAlgn="base">
      <a:spcBef>
        <a:spcPct val="0"/>
      </a:spcBef>
      <a:spcAft>
        <a:spcPct val="0"/>
      </a:spcAft>
      <a:defRPr kern="1200">
        <a:solidFill>
          <a:schemeClr val="tx1"/>
        </a:solidFill>
        <a:latin typeface="Century Gothic" charset="0"/>
        <a:ea typeface="MS PGothic" charset="0"/>
        <a:cs typeface="MS PGothic" charset="0"/>
      </a:defRPr>
    </a:lvl2pPr>
    <a:lvl3pPr marL="914400" algn="l" rtl="0" fontAlgn="base">
      <a:spcBef>
        <a:spcPct val="0"/>
      </a:spcBef>
      <a:spcAft>
        <a:spcPct val="0"/>
      </a:spcAft>
      <a:defRPr kern="1200">
        <a:solidFill>
          <a:schemeClr val="tx1"/>
        </a:solidFill>
        <a:latin typeface="Century Gothic" charset="0"/>
        <a:ea typeface="MS PGothic" charset="0"/>
        <a:cs typeface="MS PGothic" charset="0"/>
      </a:defRPr>
    </a:lvl3pPr>
    <a:lvl4pPr marL="1371600" algn="l" rtl="0" fontAlgn="base">
      <a:spcBef>
        <a:spcPct val="0"/>
      </a:spcBef>
      <a:spcAft>
        <a:spcPct val="0"/>
      </a:spcAft>
      <a:defRPr kern="1200">
        <a:solidFill>
          <a:schemeClr val="tx1"/>
        </a:solidFill>
        <a:latin typeface="Century Gothic" charset="0"/>
        <a:ea typeface="MS PGothic" charset="0"/>
        <a:cs typeface="MS PGothic" charset="0"/>
      </a:defRPr>
    </a:lvl4pPr>
    <a:lvl5pPr marL="1828800" algn="l" rtl="0" fontAlgn="base">
      <a:spcBef>
        <a:spcPct val="0"/>
      </a:spcBef>
      <a:spcAft>
        <a:spcPct val="0"/>
      </a:spcAft>
      <a:defRPr kern="1200">
        <a:solidFill>
          <a:schemeClr val="tx1"/>
        </a:solidFill>
        <a:latin typeface="Century Gothic" charset="0"/>
        <a:ea typeface="MS PGothic" charset="0"/>
        <a:cs typeface="MS PGothic" charset="0"/>
      </a:defRPr>
    </a:lvl5pPr>
    <a:lvl6pPr marL="2286000" algn="l" defTabSz="457200" rtl="0" eaLnBrk="1" latinLnBrk="0" hangingPunct="1">
      <a:defRPr kern="1200">
        <a:solidFill>
          <a:schemeClr val="tx1"/>
        </a:solidFill>
        <a:latin typeface="Century Gothic" charset="0"/>
        <a:ea typeface="MS PGothic" charset="0"/>
        <a:cs typeface="MS PGothic" charset="0"/>
      </a:defRPr>
    </a:lvl6pPr>
    <a:lvl7pPr marL="2743200" algn="l" defTabSz="457200" rtl="0" eaLnBrk="1" latinLnBrk="0" hangingPunct="1">
      <a:defRPr kern="1200">
        <a:solidFill>
          <a:schemeClr val="tx1"/>
        </a:solidFill>
        <a:latin typeface="Century Gothic" charset="0"/>
        <a:ea typeface="MS PGothic" charset="0"/>
        <a:cs typeface="MS PGothic" charset="0"/>
      </a:defRPr>
    </a:lvl7pPr>
    <a:lvl8pPr marL="3200400" algn="l" defTabSz="457200" rtl="0" eaLnBrk="1" latinLnBrk="0" hangingPunct="1">
      <a:defRPr kern="1200">
        <a:solidFill>
          <a:schemeClr val="tx1"/>
        </a:solidFill>
        <a:latin typeface="Century Gothic" charset="0"/>
        <a:ea typeface="MS PGothic" charset="0"/>
        <a:cs typeface="MS PGothic" charset="0"/>
      </a:defRPr>
    </a:lvl8pPr>
    <a:lvl9pPr marL="3657600" algn="l" defTabSz="457200" rtl="0" eaLnBrk="1" latinLnBrk="0" hangingPunct="1">
      <a:defRPr kern="1200">
        <a:solidFill>
          <a:schemeClr val="tx1"/>
        </a:solidFill>
        <a:latin typeface="Century Gothic"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774"/>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536"/>
    </p:cViewPr>
  </p:sorterViewPr>
  <p:notesViewPr>
    <p:cSldViewPr>
      <p:cViewPr varScale="1">
        <p:scale>
          <a:sx n="79" d="100"/>
          <a:sy n="79" d="100"/>
        </p:scale>
        <p:origin x="-205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69FA3-1C23-6F43-8826-FAB331249670}"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E76ADE27-FB60-1647-BF44-CBB64B5B33E0}">
      <dgm:prSet phldrT="[Text]"/>
      <dgm:spPr/>
      <dgm:t>
        <a:bodyPr/>
        <a:lstStyle/>
        <a:p>
          <a:r>
            <a:rPr lang="en-US" dirty="0">
              <a:solidFill>
                <a:srgbClr val="000000"/>
              </a:solidFill>
            </a:rPr>
            <a:t>Charter</a:t>
          </a:r>
        </a:p>
      </dgm:t>
    </dgm:pt>
    <dgm:pt modelId="{E9217373-4101-1C4C-8E29-D6C459751EC0}" type="parTrans" cxnId="{A37FA5C3-0DDB-0C4D-BE43-2093FE28744E}">
      <dgm:prSet/>
      <dgm:spPr/>
      <dgm:t>
        <a:bodyPr/>
        <a:lstStyle/>
        <a:p>
          <a:endParaRPr lang="en-US"/>
        </a:p>
      </dgm:t>
    </dgm:pt>
    <dgm:pt modelId="{E683D68D-86C3-7C4D-B52A-73F2CC1071C0}" type="sibTrans" cxnId="{A37FA5C3-0DDB-0C4D-BE43-2093FE28744E}">
      <dgm:prSet/>
      <dgm:spPr/>
      <dgm:t>
        <a:bodyPr/>
        <a:lstStyle/>
        <a:p>
          <a:endParaRPr lang="en-US"/>
        </a:p>
      </dgm:t>
    </dgm:pt>
    <dgm:pt modelId="{2E122C4D-14F6-D645-92AD-58BB26CA1B79}">
      <dgm:prSet phldrT="[Text]"/>
      <dgm:spPr/>
      <dgm:t>
        <a:bodyPr/>
        <a:lstStyle/>
        <a:p>
          <a:r>
            <a:rPr lang="en-US" i="0" dirty="0">
              <a:solidFill>
                <a:schemeClr val="tx1"/>
              </a:solidFill>
            </a:rPr>
            <a:t>Canadian Human Rights Act</a:t>
          </a:r>
        </a:p>
      </dgm:t>
    </dgm:pt>
    <dgm:pt modelId="{10443862-62F0-1E4B-97B8-C1F1E0D7A9ED}" type="parTrans" cxnId="{429E8366-A3D3-E841-B017-C329CEC5E320}">
      <dgm:prSet/>
      <dgm:spPr/>
      <dgm:t>
        <a:bodyPr/>
        <a:lstStyle/>
        <a:p>
          <a:endParaRPr lang="en-US"/>
        </a:p>
      </dgm:t>
    </dgm:pt>
    <dgm:pt modelId="{96F0FCFC-F926-494C-8B53-3E5FB6E18450}" type="sibTrans" cxnId="{429E8366-A3D3-E841-B017-C329CEC5E320}">
      <dgm:prSet/>
      <dgm:spPr/>
      <dgm:t>
        <a:bodyPr/>
        <a:lstStyle/>
        <a:p>
          <a:endParaRPr lang="en-US"/>
        </a:p>
      </dgm:t>
    </dgm:pt>
    <dgm:pt modelId="{60C7C9AE-1199-9B43-9FC8-9BA246CD4639}">
      <dgm:prSet phldrT="[Text]"/>
      <dgm:spPr/>
      <dgm:t>
        <a:bodyPr/>
        <a:lstStyle/>
        <a:p>
          <a:r>
            <a:rPr lang="en-US" dirty="0">
              <a:solidFill>
                <a:srgbClr val="000000"/>
              </a:solidFill>
            </a:rPr>
            <a:t>CHRC</a:t>
          </a:r>
          <a:r>
            <a:rPr lang="en-US" baseline="0" dirty="0">
              <a:solidFill>
                <a:srgbClr val="000000"/>
              </a:solidFill>
            </a:rPr>
            <a:t> Decisions</a:t>
          </a:r>
          <a:endParaRPr lang="en-US" dirty="0">
            <a:solidFill>
              <a:srgbClr val="000000"/>
            </a:solidFill>
          </a:endParaRPr>
        </a:p>
      </dgm:t>
    </dgm:pt>
    <dgm:pt modelId="{3B10AECC-0076-0A4A-BADF-A131675DA5C5}" type="parTrans" cxnId="{9DB77788-7EE9-514D-9F4B-A1F8BFCCDCF2}">
      <dgm:prSet/>
      <dgm:spPr/>
      <dgm:t>
        <a:bodyPr/>
        <a:lstStyle/>
        <a:p>
          <a:endParaRPr lang="en-US"/>
        </a:p>
      </dgm:t>
    </dgm:pt>
    <dgm:pt modelId="{DEBF964B-FD6D-CA4F-93FF-26D7B018D2F5}" type="sibTrans" cxnId="{9DB77788-7EE9-514D-9F4B-A1F8BFCCDCF2}">
      <dgm:prSet/>
      <dgm:spPr/>
      <dgm:t>
        <a:bodyPr/>
        <a:lstStyle/>
        <a:p>
          <a:endParaRPr lang="en-US"/>
        </a:p>
      </dgm:t>
    </dgm:pt>
    <dgm:pt modelId="{135561B0-7816-ED40-8AAF-7BD8A3BC9970}">
      <dgm:prSet phldrT="[Text]"/>
      <dgm:spPr/>
      <dgm:t>
        <a:bodyPr/>
        <a:lstStyle/>
        <a:p>
          <a:r>
            <a:rPr lang="en-US" dirty="0">
              <a:solidFill>
                <a:srgbClr val="000000"/>
              </a:solidFill>
            </a:rPr>
            <a:t>Court</a:t>
          </a:r>
          <a:r>
            <a:rPr lang="en-US" baseline="0" dirty="0">
              <a:solidFill>
                <a:srgbClr val="000000"/>
              </a:solidFill>
            </a:rPr>
            <a:t> Decisions</a:t>
          </a:r>
          <a:endParaRPr lang="en-US" dirty="0">
            <a:solidFill>
              <a:srgbClr val="000000"/>
            </a:solidFill>
          </a:endParaRPr>
        </a:p>
      </dgm:t>
    </dgm:pt>
    <dgm:pt modelId="{F4C8D6F4-5C3D-5045-B7E8-CE512BA9B89E}" type="parTrans" cxnId="{841EE657-A586-AC4B-A0D9-7E1638CBBE7D}">
      <dgm:prSet/>
      <dgm:spPr/>
      <dgm:t>
        <a:bodyPr/>
        <a:lstStyle/>
        <a:p>
          <a:endParaRPr lang="en-US"/>
        </a:p>
      </dgm:t>
    </dgm:pt>
    <dgm:pt modelId="{A3A47925-A4E0-6E4D-AC9D-186D0C488C7C}" type="sibTrans" cxnId="{841EE657-A586-AC4B-A0D9-7E1638CBBE7D}">
      <dgm:prSet/>
      <dgm:spPr/>
      <dgm:t>
        <a:bodyPr/>
        <a:lstStyle/>
        <a:p>
          <a:endParaRPr lang="en-US"/>
        </a:p>
      </dgm:t>
    </dgm:pt>
    <dgm:pt modelId="{7BF00BAA-839C-414D-AF95-05C6E1A617FB}" type="pres">
      <dgm:prSet presAssocID="{EC969FA3-1C23-6F43-8826-FAB331249670}" presName="cycle" presStyleCnt="0">
        <dgm:presLayoutVars>
          <dgm:dir/>
          <dgm:resizeHandles val="exact"/>
        </dgm:presLayoutVars>
      </dgm:prSet>
      <dgm:spPr/>
    </dgm:pt>
    <dgm:pt modelId="{4F36834F-FAB2-3248-9C3B-49EF054A6CF2}" type="pres">
      <dgm:prSet presAssocID="{E76ADE27-FB60-1647-BF44-CBB64B5B33E0}" presName="node" presStyleLbl="node1" presStyleIdx="0" presStyleCnt="4" custScaleX="68763" custScaleY="61161" custRadScaleRad="91284" custRadScaleInc="8741">
        <dgm:presLayoutVars>
          <dgm:bulletEnabled val="1"/>
        </dgm:presLayoutVars>
      </dgm:prSet>
      <dgm:spPr/>
    </dgm:pt>
    <dgm:pt modelId="{3276D6B4-6612-A649-93AB-B947D242F029}" type="pres">
      <dgm:prSet presAssocID="{E683D68D-86C3-7C4D-B52A-73F2CC1071C0}" presName="sibTrans" presStyleLbl="sibTrans2D1" presStyleIdx="0" presStyleCnt="4" custLinFactNeighborX="-44552" custLinFactNeighborY="28554"/>
      <dgm:spPr/>
    </dgm:pt>
    <dgm:pt modelId="{3EFF925B-CAF3-F74C-A6E2-A3AF8A581A7A}" type="pres">
      <dgm:prSet presAssocID="{E683D68D-86C3-7C4D-B52A-73F2CC1071C0}" presName="connectorText" presStyleLbl="sibTrans2D1" presStyleIdx="0" presStyleCnt="4"/>
      <dgm:spPr/>
    </dgm:pt>
    <dgm:pt modelId="{83A5739E-76B3-074B-90FD-805DDC5D19E9}" type="pres">
      <dgm:prSet presAssocID="{2E122C4D-14F6-D645-92AD-58BB26CA1B79}" presName="node" presStyleLbl="node1" presStyleIdx="1" presStyleCnt="4" custScaleX="71319" custScaleY="73433">
        <dgm:presLayoutVars>
          <dgm:bulletEnabled val="1"/>
        </dgm:presLayoutVars>
      </dgm:prSet>
      <dgm:spPr/>
    </dgm:pt>
    <dgm:pt modelId="{976BFEC1-E077-AA48-99A2-94FFD1D219EE}" type="pres">
      <dgm:prSet presAssocID="{96F0FCFC-F926-494C-8B53-3E5FB6E18450}" presName="sibTrans" presStyleLbl="sibTrans2D1" presStyleIdx="1" presStyleCnt="4" custLinFactNeighborX="-42943" custLinFactNeighborY="-35219"/>
      <dgm:spPr/>
    </dgm:pt>
    <dgm:pt modelId="{DAE3B01E-C0A0-5245-82B9-9648FC3FB1D9}" type="pres">
      <dgm:prSet presAssocID="{96F0FCFC-F926-494C-8B53-3E5FB6E18450}" presName="connectorText" presStyleLbl="sibTrans2D1" presStyleIdx="1" presStyleCnt="4"/>
      <dgm:spPr/>
    </dgm:pt>
    <dgm:pt modelId="{86A5BBC1-E5BD-3948-AE3B-76C72DD19D12}" type="pres">
      <dgm:prSet presAssocID="{60C7C9AE-1199-9B43-9FC8-9BA246CD4639}" presName="node" presStyleLbl="node1" presStyleIdx="2" presStyleCnt="4" custScaleX="74338" custScaleY="77044">
        <dgm:presLayoutVars>
          <dgm:bulletEnabled val="1"/>
        </dgm:presLayoutVars>
      </dgm:prSet>
      <dgm:spPr/>
    </dgm:pt>
    <dgm:pt modelId="{70F3D744-7AD4-DA40-99AE-E7F696EB00BB}" type="pres">
      <dgm:prSet presAssocID="{DEBF964B-FD6D-CA4F-93FF-26D7B018D2F5}" presName="sibTrans" presStyleLbl="sibTrans2D1" presStyleIdx="2" presStyleCnt="4" custLinFactNeighborX="41409" custLinFactNeighborY="-44676"/>
      <dgm:spPr/>
    </dgm:pt>
    <dgm:pt modelId="{C53A905B-8F8B-264E-A7E1-0769FAFEBA5D}" type="pres">
      <dgm:prSet presAssocID="{DEBF964B-FD6D-CA4F-93FF-26D7B018D2F5}" presName="connectorText" presStyleLbl="sibTrans2D1" presStyleIdx="2" presStyleCnt="4"/>
      <dgm:spPr/>
    </dgm:pt>
    <dgm:pt modelId="{7CAD8F51-440E-F846-A8C8-820AB7EE6CC9}" type="pres">
      <dgm:prSet presAssocID="{135561B0-7816-ED40-8AAF-7BD8A3BC9970}" presName="node" presStyleLbl="node1" presStyleIdx="3" presStyleCnt="4" custScaleX="78303" custScaleY="73078">
        <dgm:presLayoutVars>
          <dgm:bulletEnabled val="1"/>
        </dgm:presLayoutVars>
      </dgm:prSet>
      <dgm:spPr/>
    </dgm:pt>
    <dgm:pt modelId="{F6F55A7B-BCC5-AD48-9CF5-378CFEDE7754}" type="pres">
      <dgm:prSet presAssocID="{A3A47925-A4E0-6E4D-AC9D-186D0C488C7C}" presName="sibTrans" presStyleLbl="sibTrans2D1" presStyleIdx="3" presStyleCnt="4" custLinFactNeighborX="33430" custLinFactNeighborY="50233"/>
      <dgm:spPr/>
    </dgm:pt>
    <dgm:pt modelId="{93ED7082-2390-8641-AE64-21AF707FE0AA}" type="pres">
      <dgm:prSet presAssocID="{A3A47925-A4E0-6E4D-AC9D-186D0C488C7C}" presName="connectorText" presStyleLbl="sibTrans2D1" presStyleIdx="3" presStyleCnt="4"/>
      <dgm:spPr/>
    </dgm:pt>
  </dgm:ptLst>
  <dgm:cxnLst>
    <dgm:cxn modelId="{8642E03D-F570-0545-BF82-B74B5DB325A6}" type="presOf" srcId="{2E122C4D-14F6-D645-92AD-58BB26CA1B79}" destId="{83A5739E-76B3-074B-90FD-805DDC5D19E9}" srcOrd="0" destOrd="0" presId="urn:microsoft.com/office/officeart/2005/8/layout/cycle2"/>
    <dgm:cxn modelId="{429E8366-A3D3-E841-B017-C329CEC5E320}" srcId="{EC969FA3-1C23-6F43-8826-FAB331249670}" destId="{2E122C4D-14F6-D645-92AD-58BB26CA1B79}" srcOrd="1" destOrd="0" parTransId="{10443862-62F0-1E4B-97B8-C1F1E0D7A9ED}" sibTransId="{96F0FCFC-F926-494C-8B53-3E5FB6E18450}"/>
    <dgm:cxn modelId="{8348E04B-925A-9946-A058-E0D4344B8E54}" type="presOf" srcId="{96F0FCFC-F926-494C-8B53-3E5FB6E18450}" destId="{976BFEC1-E077-AA48-99A2-94FFD1D219EE}" srcOrd="0" destOrd="0" presId="urn:microsoft.com/office/officeart/2005/8/layout/cycle2"/>
    <dgm:cxn modelId="{4E59524D-5749-BB4A-90A8-624D38B0272E}" type="presOf" srcId="{E76ADE27-FB60-1647-BF44-CBB64B5B33E0}" destId="{4F36834F-FAB2-3248-9C3B-49EF054A6CF2}" srcOrd="0" destOrd="0" presId="urn:microsoft.com/office/officeart/2005/8/layout/cycle2"/>
    <dgm:cxn modelId="{069BB575-80A7-D545-B2FE-E9CB262EDC7F}" type="presOf" srcId="{96F0FCFC-F926-494C-8B53-3E5FB6E18450}" destId="{DAE3B01E-C0A0-5245-82B9-9648FC3FB1D9}" srcOrd="1" destOrd="0" presId="urn:microsoft.com/office/officeart/2005/8/layout/cycle2"/>
    <dgm:cxn modelId="{841EE657-A586-AC4B-A0D9-7E1638CBBE7D}" srcId="{EC969FA3-1C23-6F43-8826-FAB331249670}" destId="{135561B0-7816-ED40-8AAF-7BD8A3BC9970}" srcOrd="3" destOrd="0" parTransId="{F4C8D6F4-5C3D-5045-B7E8-CE512BA9B89E}" sibTransId="{A3A47925-A4E0-6E4D-AC9D-186D0C488C7C}"/>
    <dgm:cxn modelId="{24712484-A56A-5B47-BACD-9ABFFA86EE30}" type="presOf" srcId="{A3A47925-A4E0-6E4D-AC9D-186D0C488C7C}" destId="{F6F55A7B-BCC5-AD48-9CF5-378CFEDE7754}" srcOrd="0" destOrd="0" presId="urn:microsoft.com/office/officeart/2005/8/layout/cycle2"/>
    <dgm:cxn modelId="{9DB77788-7EE9-514D-9F4B-A1F8BFCCDCF2}" srcId="{EC969FA3-1C23-6F43-8826-FAB331249670}" destId="{60C7C9AE-1199-9B43-9FC8-9BA246CD4639}" srcOrd="2" destOrd="0" parTransId="{3B10AECC-0076-0A4A-BADF-A131675DA5C5}" sibTransId="{DEBF964B-FD6D-CA4F-93FF-26D7B018D2F5}"/>
    <dgm:cxn modelId="{3CAE8C89-F885-1540-B7AE-65CA47CCAD86}" type="presOf" srcId="{60C7C9AE-1199-9B43-9FC8-9BA246CD4639}" destId="{86A5BBC1-E5BD-3948-AE3B-76C72DD19D12}" srcOrd="0" destOrd="0" presId="urn:microsoft.com/office/officeart/2005/8/layout/cycle2"/>
    <dgm:cxn modelId="{73B9A7C1-5BBC-B64A-BFBB-DFFCE35666F2}" type="presOf" srcId="{DEBF964B-FD6D-CA4F-93FF-26D7B018D2F5}" destId="{70F3D744-7AD4-DA40-99AE-E7F696EB00BB}" srcOrd="0" destOrd="0" presId="urn:microsoft.com/office/officeart/2005/8/layout/cycle2"/>
    <dgm:cxn modelId="{A37FA5C3-0DDB-0C4D-BE43-2093FE28744E}" srcId="{EC969FA3-1C23-6F43-8826-FAB331249670}" destId="{E76ADE27-FB60-1647-BF44-CBB64B5B33E0}" srcOrd="0" destOrd="0" parTransId="{E9217373-4101-1C4C-8E29-D6C459751EC0}" sibTransId="{E683D68D-86C3-7C4D-B52A-73F2CC1071C0}"/>
    <dgm:cxn modelId="{AC3A0ACA-DFE6-654A-93C6-4DAF9116CA2C}" type="presOf" srcId="{DEBF964B-FD6D-CA4F-93FF-26D7B018D2F5}" destId="{C53A905B-8F8B-264E-A7E1-0769FAFEBA5D}" srcOrd="1" destOrd="0" presId="urn:microsoft.com/office/officeart/2005/8/layout/cycle2"/>
    <dgm:cxn modelId="{2C54C7D3-0F88-2E4E-9330-6B4936A188B4}" type="presOf" srcId="{E683D68D-86C3-7C4D-B52A-73F2CC1071C0}" destId="{3276D6B4-6612-A649-93AB-B947D242F029}" srcOrd="0" destOrd="0" presId="urn:microsoft.com/office/officeart/2005/8/layout/cycle2"/>
    <dgm:cxn modelId="{1E6ECDD6-CA0C-B640-9420-22BBE08FDB13}" type="presOf" srcId="{E683D68D-86C3-7C4D-B52A-73F2CC1071C0}" destId="{3EFF925B-CAF3-F74C-A6E2-A3AF8A581A7A}" srcOrd="1" destOrd="0" presId="urn:microsoft.com/office/officeart/2005/8/layout/cycle2"/>
    <dgm:cxn modelId="{B3285EE1-79DC-6B4A-81D8-3D213670D3D2}" type="presOf" srcId="{135561B0-7816-ED40-8AAF-7BD8A3BC9970}" destId="{7CAD8F51-440E-F846-A8C8-820AB7EE6CC9}" srcOrd="0" destOrd="0" presId="urn:microsoft.com/office/officeart/2005/8/layout/cycle2"/>
    <dgm:cxn modelId="{9D91E8E4-1C2D-044D-B5AF-8D911BF4608E}" type="presOf" srcId="{EC969FA3-1C23-6F43-8826-FAB331249670}" destId="{7BF00BAA-839C-414D-AF95-05C6E1A617FB}" srcOrd="0" destOrd="0" presId="urn:microsoft.com/office/officeart/2005/8/layout/cycle2"/>
    <dgm:cxn modelId="{753956E6-9092-0B4E-AE10-1DF6AE116768}" type="presOf" srcId="{A3A47925-A4E0-6E4D-AC9D-186D0C488C7C}" destId="{93ED7082-2390-8641-AE64-21AF707FE0AA}" srcOrd="1" destOrd="0" presId="urn:microsoft.com/office/officeart/2005/8/layout/cycle2"/>
    <dgm:cxn modelId="{8D80C6EC-9D04-C140-B289-D2EA03286EA5}" type="presParOf" srcId="{7BF00BAA-839C-414D-AF95-05C6E1A617FB}" destId="{4F36834F-FAB2-3248-9C3B-49EF054A6CF2}" srcOrd="0" destOrd="0" presId="urn:microsoft.com/office/officeart/2005/8/layout/cycle2"/>
    <dgm:cxn modelId="{6A6CED5B-E0DC-B14D-8C72-947289EB4848}" type="presParOf" srcId="{7BF00BAA-839C-414D-AF95-05C6E1A617FB}" destId="{3276D6B4-6612-A649-93AB-B947D242F029}" srcOrd="1" destOrd="0" presId="urn:microsoft.com/office/officeart/2005/8/layout/cycle2"/>
    <dgm:cxn modelId="{704CD121-ABA7-5246-95C2-DB389CE6A8FC}" type="presParOf" srcId="{3276D6B4-6612-A649-93AB-B947D242F029}" destId="{3EFF925B-CAF3-F74C-A6E2-A3AF8A581A7A}" srcOrd="0" destOrd="0" presId="urn:microsoft.com/office/officeart/2005/8/layout/cycle2"/>
    <dgm:cxn modelId="{B91396E2-F659-E247-8C3D-6D845C87B734}" type="presParOf" srcId="{7BF00BAA-839C-414D-AF95-05C6E1A617FB}" destId="{83A5739E-76B3-074B-90FD-805DDC5D19E9}" srcOrd="2" destOrd="0" presId="urn:microsoft.com/office/officeart/2005/8/layout/cycle2"/>
    <dgm:cxn modelId="{D728F53C-47BD-224D-A4DB-5CBBBC3B231F}" type="presParOf" srcId="{7BF00BAA-839C-414D-AF95-05C6E1A617FB}" destId="{976BFEC1-E077-AA48-99A2-94FFD1D219EE}" srcOrd="3" destOrd="0" presId="urn:microsoft.com/office/officeart/2005/8/layout/cycle2"/>
    <dgm:cxn modelId="{27AB5B9E-2B7A-5646-86AE-2118130FAA07}" type="presParOf" srcId="{976BFEC1-E077-AA48-99A2-94FFD1D219EE}" destId="{DAE3B01E-C0A0-5245-82B9-9648FC3FB1D9}" srcOrd="0" destOrd="0" presId="urn:microsoft.com/office/officeart/2005/8/layout/cycle2"/>
    <dgm:cxn modelId="{640285F3-7D4C-2540-ABF1-087C0A9DBE29}" type="presParOf" srcId="{7BF00BAA-839C-414D-AF95-05C6E1A617FB}" destId="{86A5BBC1-E5BD-3948-AE3B-76C72DD19D12}" srcOrd="4" destOrd="0" presId="urn:microsoft.com/office/officeart/2005/8/layout/cycle2"/>
    <dgm:cxn modelId="{28519C09-9197-5846-8393-190FD403F39A}" type="presParOf" srcId="{7BF00BAA-839C-414D-AF95-05C6E1A617FB}" destId="{70F3D744-7AD4-DA40-99AE-E7F696EB00BB}" srcOrd="5" destOrd="0" presId="urn:microsoft.com/office/officeart/2005/8/layout/cycle2"/>
    <dgm:cxn modelId="{003BD618-8C97-7C44-85B7-55C31AB68A25}" type="presParOf" srcId="{70F3D744-7AD4-DA40-99AE-E7F696EB00BB}" destId="{C53A905B-8F8B-264E-A7E1-0769FAFEBA5D}" srcOrd="0" destOrd="0" presId="urn:microsoft.com/office/officeart/2005/8/layout/cycle2"/>
    <dgm:cxn modelId="{C514F0C2-F432-FA4E-9542-4EE51A3E9C36}" type="presParOf" srcId="{7BF00BAA-839C-414D-AF95-05C6E1A617FB}" destId="{7CAD8F51-440E-F846-A8C8-820AB7EE6CC9}" srcOrd="6" destOrd="0" presId="urn:microsoft.com/office/officeart/2005/8/layout/cycle2"/>
    <dgm:cxn modelId="{AB123D9B-3962-B746-935A-0A0D57C7F640}" type="presParOf" srcId="{7BF00BAA-839C-414D-AF95-05C6E1A617FB}" destId="{F6F55A7B-BCC5-AD48-9CF5-378CFEDE7754}" srcOrd="7" destOrd="0" presId="urn:microsoft.com/office/officeart/2005/8/layout/cycle2"/>
    <dgm:cxn modelId="{1BD2350B-E30B-C84F-A830-E8427CA3A10B}" type="presParOf" srcId="{F6F55A7B-BCC5-AD48-9CF5-378CFEDE7754}" destId="{93ED7082-2390-8641-AE64-21AF707FE0A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69FA3-1C23-6F43-8826-FAB331249670}"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E76ADE27-FB60-1647-BF44-CBB64B5B33E0}">
      <dgm:prSet phldrT="[Text]"/>
      <dgm:spPr/>
      <dgm:t>
        <a:bodyPr/>
        <a:lstStyle/>
        <a:p>
          <a:r>
            <a:rPr lang="en-US" dirty="0">
              <a:solidFill>
                <a:srgbClr val="000000"/>
              </a:solidFill>
            </a:rPr>
            <a:t>Charter</a:t>
          </a:r>
        </a:p>
      </dgm:t>
    </dgm:pt>
    <dgm:pt modelId="{E9217373-4101-1C4C-8E29-D6C459751EC0}" type="parTrans" cxnId="{A37FA5C3-0DDB-0C4D-BE43-2093FE28744E}">
      <dgm:prSet/>
      <dgm:spPr/>
      <dgm:t>
        <a:bodyPr/>
        <a:lstStyle/>
        <a:p>
          <a:endParaRPr lang="en-US"/>
        </a:p>
      </dgm:t>
    </dgm:pt>
    <dgm:pt modelId="{E683D68D-86C3-7C4D-B52A-73F2CC1071C0}" type="sibTrans" cxnId="{A37FA5C3-0DDB-0C4D-BE43-2093FE28744E}">
      <dgm:prSet/>
      <dgm:spPr/>
      <dgm:t>
        <a:bodyPr/>
        <a:lstStyle/>
        <a:p>
          <a:endParaRPr lang="en-US"/>
        </a:p>
      </dgm:t>
    </dgm:pt>
    <dgm:pt modelId="{2E122C4D-14F6-D645-92AD-58BB26CA1B79}">
      <dgm:prSet phldrT="[Text]"/>
      <dgm:spPr/>
      <dgm:t>
        <a:bodyPr/>
        <a:lstStyle/>
        <a:p>
          <a:r>
            <a:rPr lang="en-US" i="0" dirty="0">
              <a:solidFill>
                <a:srgbClr val="000000"/>
              </a:solidFill>
            </a:rPr>
            <a:t>Alberta Human Rights Act</a:t>
          </a:r>
        </a:p>
      </dgm:t>
    </dgm:pt>
    <dgm:pt modelId="{10443862-62F0-1E4B-97B8-C1F1E0D7A9ED}" type="parTrans" cxnId="{429E8366-A3D3-E841-B017-C329CEC5E320}">
      <dgm:prSet/>
      <dgm:spPr/>
      <dgm:t>
        <a:bodyPr/>
        <a:lstStyle/>
        <a:p>
          <a:endParaRPr lang="en-US"/>
        </a:p>
      </dgm:t>
    </dgm:pt>
    <dgm:pt modelId="{96F0FCFC-F926-494C-8B53-3E5FB6E18450}" type="sibTrans" cxnId="{429E8366-A3D3-E841-B017-C329CEC5E320}">
      <dgm:prSet/>
      <dgm:spPr/>
      <dgm:t>
        <a:bodyPr/>
        <a:lstStyle/>
        <a:p>
          <a:endParaRPr lang="en-US"/>
        </a:p>
      </dgm:t>
    </dgm:pt>
    <dgm:pt modelId="{60C7C9AE-1199-9B43-9FC8-9BA246CD4639}">
      <dgm:prSet phldrT="[Text]"/>
      <dgm:spPr/>
      <dgm:t>
        <a:bodyPr/>
        <a:lstStyle/>
        <a:p>
          <a:r>
            <a:rPr lang="en-US" dirty="0">
              <a:solidFill>
                <a:srgbClr val="000000"/>
              </a:solidFill>
            </a:rPr>
            <a:t>AHRC</a:t>
          </a:r>
          <a:r>
            <a:rPr lang="en-US" baseline="0" dirty="0">
              <a:solidFill>
                <a:srgbClr val="000000"/>
              </a:solidFill>
            </a:rPr>
            <a:t> Decisions</a:t>
          </a:r>
          <a:endParaRPr lang="en-US" dirty="0">
            <a:solidFill>
              <a:srgbClr val="000000"/>
            </a:solidFill>
          </a:endParaRPr>
        </a:p>
      </dgm:t>
    </dgm:pt>
    <dgm:pt modelId="{3B10AECC-0076-0A4A-BADF-A131675DA5C5}" type="parTrans" cxnId="{9DB77788-7EE9-514D-9F4B-A1F8BFCCDCF2}">
      <dgm:prSet/>
      <dgm:spPr/>
      <dgm:t>
        <a:bodyPr/>
        <a:lstStyle/>
        <a:p>
          <a:endParaRPr lang="en-US"/>
        </a:p>
      </dgm:t>
    </dgm:pt>
    <dgm:pt modelId="{DEBF964B-FD6D-CA4F-93FF-26D7B018D2F5}" type="sibTrans" cxnId="{9DB77788-7EE9-514D-9F4B-A1F8BFCCDCF2}">
      <dgm:prSet/>
      <dgm:spPr/>
      <dgm:t>
        <a:bodyPr/>
        <a:lstStyle/>
        <a:p>
          <a:endParaRPr lang="en-US"/>
        </a:p>
      </dgm:t>
    </dgm:pt>
    <dgm:pt modelId="{135561B0-7816-ED40-8AAF-7BD8A3BC9970}">
      <dgm:prSet phldrT="[Text]"/>
      <dgm:spPr/>
      <dgm:t>
        <a:bodyPr/>
        <a:lstStyle/>
        <a:p>
          <a:r>
            <a:rPr lang="en-US" dirty="0">
              <a:solidFill>
                <a:srgbClr val="000000"/>
              </a:solidFill>
            </a:rPr>
            <a:t>Court</a:t>
          </a:r>
          <a:r>
            <a:rPr lang="en-US" baseline="0" dirty="0">
              <a:solidFill>
                <a:srgbClr val="000000"/>
              </a:solidFill>
            </a:rPr>
            <a:t> Decisions</a:t>
          </a:r>
          <a:endParaRPr lang="en-US" dirty="0">
            <a:solidFill>
              <a:srgbClr val="000000"/>
            </a:solidFill>
          </a:endParaRPr>
        </a:p>
      </dgm:t>
    </dgm:pt>
    <dgm:pt modelId="{F4C8D6F4-5C3D-5045-B7E8-CE512BA9B89E}" type="parTrans" cxnId="{841EE657-A586-AC4B-A0D9-7E1638CBBE7D}">
      <dgm:prSet/>
      <dgm:spPr/>
      <dgm:t>
        <a:bodyPr/>
        <a:lstStyle/>
        <a:p>
          <a:endParaRPr lang="en-US"/>
        </a:p>
      </dgm:t>
    </dgm:pt>
    <dgm:pt modelId="{A3A47925-A4E0-6E4D-AC9D-186D0C488C7C}" type="sibTrans" cxnId="{841EE657-A586-AC4B-A0D9-7E1638CBBE7D}">
      <dgm:prSet/>
      <dgm:spPr/>
      <dgm:t>
        <a:bodyPr/>
        <a:lstStyle/>
        <a:p>
          <a:endParaRPr lang="en-US"/>
        </a:p>
      </dgm:t>
    </dgm:pt>
    <dgm:pt modelId="{7BF00BAA-839C-414D-AF95-05C6E1A617FB}" type="pres">
      <dgm:prSet presAssocID="{EC969FA3-1C23-6F43-8826-FAB331249670}" presName="cycle" presStyleCnt="0">
        <dgm:presLayoutVars>
          <dgm:dir/>
          <dgm:resizeHandles val="exact"/>
        </dgm:presLayoutVars>
      </dgm:prSet>
      <dgm:spPr/>
    </dgm:pt>
    <dgm:pt modelId="{4F36834F-FAB2-3248-9C3B-49EF054A6CF2}" type="pres">
      <dgm:prSet presAssocID="{E76ADE27-FB60-1647-BF44-CBB64B5B33E0}" presName="node" presStyleLbl="node1" presStyleIdx="0" presStyleCnt="4">
        <dgm:presLayoutVars>
          <dgm:bulletEnabled val="1"/>
        </dgm:presLayoutVars>
      </dgm:prSet>
      <dgm:spPr/>
    </dgm:pt>
    <dgm:pt modelId="{3276D6B4-6612-A649-93AB-B947D242F029}" type="pres">
      <dgm:prSet presAssocID="{E683D68D-86C3-7C4D-B52A-73F2CC1071C0}" presName="sibTrans" presStyleLbl="sibTrans2D1" presStyleIdx="0" presStyleCnt="4"/>
      <dgm:spPr/>
    </dgm:pt>
    <dgm:pt modelId="{3EFF925B-CAF3-F74C-A6E2-A3AF8A581A7A}" type="pres">
      <dgm:prSet presAssocID="{E683D68D-86C3-7C4D-B52A-73F2CC1071C0}" presName="connectorText" presStyleLbl="sibTrans2D1" presStyleIdx="0" presStyleCnt="4"/>
      <dgm:spPr/>
    </dgm:pt>
    <dgm:pt modelId="{83A5739E-76B3-074B-90FD-805DDC5D19E9}" type="pres">
      <dgm:prSet presAssocID="{2E122C4D-14F6-D645-92AD-58BB26CA1B79}" presName="node" presStyleLbl="node1" presStyleIdx="1" presStyleCnt="4">
        <dgm:presLayoutVars>
          <dgm:bulletEnabled val="1"/>
        </dgm:presLayoutVars>
      </dgm:prSet>
      <dgm:spPr/>
    </dgm:pt>
    <dgm:pt modelId="{976BFEC1-E077-AA48-99A2-94FFD1D219EE}" type="pres">
      <dgm:prSet presAssocID="{96F0FCFC-F926-494C-8B53-3E5FB6E18450}" presName="sibTrans" presStyleLbl="sibTrans2D1" presStyleIdx="1" presStyleCnt="4"/>
      <dgm:spPr/>
    </dgm:pt>
    <dgm:pt modelId="{DAE3B01E-C0A0-5245-82B9-9648FC3FB1D9}" type="pres">
      <dgm:prSet presAssocID="{96F0FCFC-F926-494C-8B53-3E5FB6E18450}" presName="connectorText" presStyleLbl="sibTrans2D1" presStyleIdx="1" presStyleCnt="4"/>
      <dgm:spPr/>
    </dgm:pt>
    <dgm:pt modelId="{86A5BBC1-E5BD-3948-AE3B-76C72DD19D12}" type="pres">
      <dgm:prSet presAssocID="{60C7C9AE-1199-9B43-9FC8-9BA246CD4639}" presName="node" presStyleLbl="node1" presStyleIdx="2" presStyleCnt="4">
        <dgm:presLayoutVars>
          <dgm:bulletEnabled val="1"/>
        </dgm:presLayoutVars>
      </dgm:prSet>
      <dgm:spPr/>
    </dgm:pt>
    <dgm:pt modelId="{70F3D744-7AD4-DA40-99AE-E7F696EB00BB}" type="pres">
      <dgm:prSet presAssocID="{DEBF964B-FD6D-CA4F-93FF-26D7B018D2F5}" presName="sibTrans" presStyleLbl="sibTrans2D1" presStyleIdx="2" presStyleCnt="4"/>
      <dgm:spPr/>
    </dgm:pt>
    <dgm:pt modelId="{C53A905B-8F8B-264E-A7E1-0769FAFEBA5D}" type="pres">
      <dgm:prSet presAssocID="{DEBF964B-FD6D-CA4F-93FF-26D7B018D2F5}" presName="connectorText" presStyleLbl="sibTrans2D1" presStyleIdx="2" presStyleCnt="4"/>
      <dgm:spPr/>
    </dgm:pt>
    <dgm:pt modelId="{7CAD8F51-440E-F846-A8C8-820AB7EE6CC9}" type="pres">
      <dgm:prSet presAssocID="{135561B0-7816-ED40-8AAF-7BD8A3BC9970}" presName="node" presStyleLbl="node1" presStyleIdx="3" presStyleCnt="4">
        <dgm:presLayoutVars>
          <dgm:bulletEnabled val="1"/>
        </dgm:presLayoutVars>
      </dgm:prSet>
      <dgm:spPr/>
    </dgm:pt>
    <dgm:pt modelId="{F6F55A7B-BCC5-AD48-9CF5-378CFEDE7754}" type="pres">
      <dgm:prSet presAssocID="{A3A47925-A4E0-6E4D-AC9D-186D0C488C7C}" presName="sibTrans" presStyleLbl="sibTrans2D1" presStyleIdx="3" presStyleCnt="4"/>
      <dgm:spPr/>
    </dgm:pt>
    <dgm:pt modelId="{93ED7082-2390-8641-AE64-21AF707FE0AA}" type="pres">
      <dgm:prSet presAssocID="{A3A47925-A4E0-6E4D-AC9D-186D0C488C7C}" presName="connectorText" presStyleLbl="sibTrans2D1" presStyleIdx="3" presStyleCnt="4"/>
      <dgm:spPr/>
    </dgm:pt>
  </dgm:ptLst>
  <dgm:cxnLst>
    <dgm:cxn modelId="{F82FF713-0D05-E74E-8575-2EBCAB7D2D5A}" type="presOf" srcId="{A3A47925-A4E0-6E4D-AC9D-186D0C488C7C}" destId="{93ED7082-2390-8641-AE64-21AF707FE0AA}" srcOrd="1" destOrd="0" presId="urn:microsoft.com/office/officeart/2005/8/layout/cycle2"/>
    <dgm:cxn modelId="{64D6931D-FD40-7540-9F5F-8094C560869A}" type="presOf" srcId="{96F0FCFC-F926-494C-8B53-3E5FB6E18450}" destId="{DAE3B01E-C0A0-5245-82B9-9648FC3FB1D9}" srcOrd="1" destOrd="0" presId="urn:microsoft.com/office/officeart/2005/8/layout/cycle2"/>
    <dgm:cxn modelId="{D0DB622F-C5E1-774B-B132-03ED47BE9130}" type="presOf" srcId="{96F0FCFC-F926-494C-8B53-3E5FB6E18450}" destId="{976BFEC1-E077-AA48-99A2-94FFD1D219EE}" srcOrd="0" destOrd="0" presId="urn:microsoft.com/office/officeart/2005/8/layout/cycle2"/>
    <dgm:cxn modelId="{43352F42-EBB7-254A-BE58-4FE0E831C754}" type="presOf" srcId="{2E122C4D-14F6-D645-92AD-58BB26CA1B79}" destId="{83A5739E-76B3-074B-90FD-805DDC5D19E9}" srcOrd="0" destOrd="0" presId="urn:microsoft.com/office/officeart/2005/8/layout/cycle2"/>
    <dgm:cxn modelId="{149ED945-5B7A-D942-89DA-AEFE220632F5}" type="presOf" srcId="{A3A47925-A4E0-6E4D-AC9D-186D0C488C7C}" destId="{F6F55A7B-BCC5-AD48-9CF5-378CFEDE7754}" srcOrd="0" destOrd="0" presId="urn:microsoft.com/office/officeart/2005/8/layout/cycle2"/>
    <dgm:cxn modelId="{429E8366-A3D3-E841-B017-C329CEC5E320}" srcId="{EC969FA3-1C23-6F43-8826-FAB331249670}" destId="{2E122C4D-14F6-D645-92AD-58BB26CA1B79}" srcOrd="1" destOrd="0" parTransId="{10443862-62F0-1E4B-97B8-C1F1E0D7A9ED}" sibTransId="{96F0FCFC-F926-494C-8B53-3E5FB6E18450}"/>
    <dgm:cxn modelId="{AED4444A-180D-EF49-AA95-5D9311A33A0B}" type="presOf" srcId="{DEBF964B-FD6D-CA4F-93FF-26D7B018D2F5}" destId="{70F3D744-7AD4-DA40-99AE-E7F696EB00BB}" srcOrd="0" destOrd="0" presId="urn:microsoft.com/office/officeart/2005/8/layout/cycle2"/>
    <dgm:cxn modelId="{841EE657-A586-AC4B-A0D9-7E1638CBBE7D}" srcId="{EC969FA3-1C23-6F43-8826-FAB331249670}" destId="{135561B0-7816-ED40-8AAF-7BD8A3BC9970}" srcOrd="3" destOrd="0" parTransId="{F4C8D6F4-5C3D-5045-B7E8-CE512BA9B89E}" sibTransId="{A3A47925-A4E0-6E4D-AC9D-186D0C488C7C}"/>
    <dgm:cxn modelId="{490EEA7A-416D-A34B-B10F-ECB434103834}" type="presOf" srcId="{EC969FA3-1C23-6F43-8826-FAB331249670}" destId="{7BF00BAA-839C-414D-AF95-05C6E1A617FB}" srcOrd="0" destOrd="0" presId="urn:microsoft.com/office/officeart/2005/8/layout/cycle2"/>
    <dgm:cxn modelId="{DD2B2883-B70A-1040-BFA9-D51E1F3423E8}" type="presOf" srcId="{60C7C9AE-1199-9B43-9FC8-9BA246CD4639}" destId="{86A5BBC1-E5BD-3948-AE3B-76C72DD19D12}" srcOrd="0" destOrd="0" presId="urn:microsoft.com/office/officeart/2005/8/layout/cycle2"/>
    <dgm:cxn modelId="{9DB77788-7EE9-514D-9F4B-A1F8BFCCDCF2}" srcId="{EC969FA3-1C23-6F43-8826-FAB331249670}" destId="{60C7C9AE-1199-9B43-9FC8-9BA246CD4639}" srcOrd="2" destOrd="0" parTransId="{3B10AECC-0076-0A4A-BADF-A131675DA5C5}" sibTransId="{DEBF964B-FD6D-CA4F-93FF-26D7B018D2F5}"/>
    <dgm:cxn modelId="{A37FA5C3-0DDB-0C4D-BE43-2093FE28744E}" srcId="{EC969FA3-1C23-6F43-8826-FAB331249670}" destId="{E76ADE27-FB60-1647-BF44-CBB64B5B33E0}" srcOrd="0" destOrd="0" parTransId="{E9217373-4101-1C4C-8E29-D6C459751EC0}" sibTransId="{E683D68D-86C3-7C4D-B52A-73F2CC1071C0}"/>
    <dgm:cxn modelId="{0F99D4C7-7D8E-3740-9E5B-F669394BEAD4}" type="presOf" srcId="{E76ADE27-FB60-1647-BF44-CBB64B5B33E0}" destId="{4F36834F-FAB2-3248-9C3B-49EF054A6CF2}" srcOrd="0" destOrd="0" presId="urn:microsoft.com/office/officeart/2005/8/layout/cycle2"/>
    <dgm:cxn modelId="{1C6E53CD-EC44-774C-813A-3F6910D9608B}" type="presOf" srcId="{E683D68D-86C3-7C4D-B52A-73F2CC1071C0}" destId="{3276D6B4-6612-A649-93AB-B947D242F029}" srcOrd="0" destOrd="0" presId="urn:microsoft.com/office/officeart/2005/8/layout/cycle2"/>
    <dgm:cxn modelId="{2EC962CE-6CA0-5044-B6AE-E35968CB1828}" type="presOf" srcId="{DEBF964B-FD6D-CA4F-93FF-26D7B018D2F5}" destId="{C53A905B-8F8B-264E-A7E1-0769FAFEBA5D}" srcOrd="1" destOrd="0" presId="urn:microsoft.com/office/officeart/2005/8/layout/cycle2"/>
    <dgm:cxn modelId="{B72FEBEC-08B1-D646-8DA4-B267EEB96B3E}" type="presOf" srcId="{E683D68D-86C3-7C4D-B52A-73F2CC1071C0}" destId="{3EFF925B-CAF3-F74C-A6E2-A3AF8A581A7A}" srcOrd="1" destOrd="0" presId="urn:microsoft.com/office/officeart/2005/8/layout/cycle2"/>
    <dgm:cxn modelId="{3C787CFF-7548-734E-98BD-39D8F1DA24DA}" type="presOf" srcId="{135561B0-7816-ED40-8AAF-7BD8A3BC9970}" destId="{7CAD8F51-440E-F846-A8C8-820AB7EE6CC9}" srcOrd="0" destOrd="0" presId="urn:microsoft.com/office/officeart/2005/8/layout/cycle2"/>
    <dgm:cxn modelId="{A21FE0EC-F40B-AB41-B260-3D288680FA19}" type="presParOf" srcId="{7BF00BAA-839C-414D-AF95-05C6E1A617FB}" destId="{4F36834F-FAB2-3248-9C3B-49EF054A6CF2}" srcOrd="0" destOrd="0" presId="urn:microsoft.com/office/officeart/2005/8/layout/cycle2"/>
    <dgm:cxn modelId="{9941F87E-30EE-AB47-B1E6-06FB44C72717}" type="presParOf" srcId="{7BF00BAA-839C-414D-AF95-05C6E1A617FB}" destId="{3276D6B4-6612-A649-93AB-B947D242F029}" srcOrd="1" destOrd="0" presId="urn:microsoft.com/office/officeart/2005/8/layout/cycle2"/>
    <dgm:cxn modelId="{AF704C8D-EEB1-1042-BDB9-61B7EDC8C0D0}" type="presParOf" srcId="{3276D6B4-6612-A649-93AB-B947D242F029}" destId="{3EFF925B-CAF3-F74C-A6E2-A3AF8A581A7A}" srcOrd="0" destOrd="0" presId="urn:microsoft.com/office/officeart/2005/8/layout/cycle2"/>
    <dgm:cxn modelId="{3FFDCC58-A973-FC44-81F6-25EB657CFFAE}" type="presParOf" srcId="{7BF00BAA-839C-414D-AF95-05C6E1A617FB}" destId="{83A5739E-76B3-074B-90FD-805DDC5D19E9}" srcOrd="2" destOrd="0" presId="urn:microsoft.com/office/officeart/2005/8/layout/cycle2"/>
    <dgm:cxn modelId="{44BD6488-76DA-2A40-8761-03F004935F0C}" type="presParOf" srcId="{7BF00BAA-839C-414D-AF95-05C6E1A617FB}" destId="{976BFEC1-E077-AA48-99A2-94FFD1D219EE}" srcOrd="3" destOrd="0" presId="urn:microsoft.com/office/officeart/2005/8/layout/cycle2"/>
    <dgm:cxn modelId="{B06A25E0-51C5-DD49-B399-F8992570ADD9}" type="presParOf" srcId="{976BFEC1-E077-AA48-99A2-94FFD1D219EE}" destId="{DAE3B01E-C0A0-5245-82B9-9648FC3FB1D9}" srcOrd="0" destOrd="0" presId="urn:microsoft.com/office/officeart/2005/8/layout/cycle2"/>
    <dgm:cxn modelId="{136F158C-7EC7-E745-B8E8-B89F0967144F}" type="presParOf" srcId="{7BF00BAA-839C-414D-AF95-05C6E1A617FB}" destId="{86A5BBC1-E5BD-3948-AE3B-76C72DD19D12}" srcOrd="4" destOrd="0" presId="urn:microsoft.com/office/officeart/2005/8/layout/cycle2"/>
    <dgm:cxn modelId="{B8DCEF9D-669A-B242-9890-D4834C200D1C}" type="presParOf" srcId="{7BF00BAA-839C-414D-AF95-05C6E1A617FB}" destId="{70F3D744-7AD4-DA40-99AE-E7F696EB00BB}" srcOrd="5" destOrd="0" presId="urn:microsoft.com/office/officeart/2005/8/layout/cycle2"/>
    <dgm:cxn modelId="{DBEEA0A6-D978-1A4B-B036-DF69932BFB32}" type="presParOf" srcId="{70F3D744-7AD4-DA40-99AE-E7F696EB00BB}" destId="{C53A905B-8F8B-264E-A7E1-0769FAFEBA5D}" srcOrd="0" destOrd="0" presId="urn:microsoft.com/office/officeart/2005/8/layout/cycle2"/>
    <dgm:cxn modelId="{C2E7ACCE-9E3E-2343-91EC-FC032C0FA272}" type="presParOf" srcId="{7BF00BAA-839C-414D-AF95-05C6E1A617FB}" destId="{7CAD8F51-440E-F846-A8C8-820AB7EE6CC9}" srcOrd="6" destOrd="0" presId="urn:microsoft.com/office/officeart/2005/8/layout/cycle2"/>
    <dgm:cxn modelId="{3FA02FC2-2DFD-AC46-85E0-22A3D4805C79}" type="presParOf" srcId="{7BF00BAA-839C-414D-AF95-05C6E1A617FB}" destId="{F6F55A7B-BCC5-AD48-9CF5-378CFEDE7754}" srcOrd="7" destOrd="0" presId="urn:microsoft.com/office/officeart/2005/8/layout/cycle2"/>
    <dgm:cxn modelId="{CE2A6995-BCE7-BC4E-8601-CC700A09C748}" type="presParOf" srcId="{F6F55A7B-BCC5-AD48-9CF5-378CFEDE7754}" destId="{93ED7082-2390-8641-AE64-21AF707FE0A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A544B1-DEB6-E447-A2C1-9F7C989C0A99}"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4804E7A1-7DAB-F74D-986F-7C5221C2CD69}">
      <dgm:prSet phldrT="[Text]">
        <dgm:style>
          <a:lnRef idx="1">
            <a:schemeClr val="dk1"/>
          </a:lnRef>
          <a:fillRef idx="3">
            <a:schemeClr val="dk1"/>
          </a:fillRef>
          <a:effectRef idx="2">
            <a:schemeClr val="dk1"/>
          </a:effectRef>
          <a:fontRef idx="minor">
            <a:schemeClr val="lt1"/>
          </a:fontRef>
        </dgm:style>
      </dgm:prSet>
      <dgm:spPr/>
      <dgm:t>
        <a:bodyPr/>
        <a:lstStyle/>
        <a:p>
          <a:pPr algn="ctr"/>
          <a:r>
            <a:rPr lang="en-US" dirty="0"/>
            <a:t>Alberta Human Rights Act</a:t>
          </a:r>
        </a:p>
      </dgm:t>
    </dgm:pt>
    <dgm:pt modelId="{4C67A016-DCF2-C04D-8853-B3C8E9056534}" type="parTrans" cxnId="{DA17AEBA-9B7C-134C-8822-2E7AEFF8A9F3}">
      <dgm:prSet/>
      <dgm:spPr/>
      <dgm:t>
        <a:bodyPr/>
        <a:lstStyle/>
        <a:p>
          <a:pPr algn="ctr"/>
          <a:endParaRPr lang="en-US"/>
        </a:p>
      </dgm:t>
    </dgm:pt>
    <dgm:pt modelId="{8B2372A5-82B1-ED48-A950-C3698AD30740}" type="sibTrans" cxnId="{DA17AEBA-9B7C-134C-8822-2E7AEFF8A9F3}">
      <dgm:prSet/>
      <dgm:spPr/>
      <dgm:t>
        <a:bodyPr/>
        <a:lstStyle/>
        <a:p>
          <a:pPr algn="ctr"/>
          <a:endParaRPr lang="en-US"/>
        </a:p>
      </dgm:t>
    </dgm:pt>
    <dgm:pt modelId="{9C38B1F0-CA4D-6B4D-970E-1F41F8B8A7E5}">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dirty="0"/>
            <a:t>Publications</a:t>
          </a:r>
        </a:p>
      </dgm:t>
    </dgm:pt>
    <dgm:pt modelId="{D9AB16F4-5467-C146-8BCE-49215FACC27E}" type="parTrans" cxnId="{E36F58E9-349B-AA4D-B6A0-1617A21C14EA}">
      <dgm:prSet/>
      <dgm:spPr/>
      <dgm:t>
        <a:bodyPr/>
        <a:lstStyle/>
        <a:p>
          <a:pPr algn="ctr"/>
          <a:endParaRPr lang="en-US"/>
        </a:p>
      </dgm:t>
    </dgm:pt>
    <dgm:pt modelId="{327912DE-77A1-5C41-904F-AAC7448F1FFB}" type="sibTrans" cxnId="{E36F58E9-349B-AA4D-B6A0-1617A21C14EA}">
      <dgm:prSet/>
      <dgm:spPr/>
      <dgm:t>
        <a:bodyPr/>
        <a:lstStyle/>
        <a:p>
          <a:pPr algn="ctr"/>
          <a:endParaRPr lang="en-US"/>
        </a:p>
      </dgm:t>
    </dgm:pt>
    <dgm:pt modelId="{57154BF9-0621-1440-B916-534A0B3893C6}">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en-US" dirty="0"/>
            <a:t>Employment</a:t>
          </a:r>
        </a:p>
      </dgm:t>
    </dgm:pt>
    <dgm:pt modelId="{1BD47B11-F759-5F40-80B7-84FCA2B6895A}" type="parTrans" cxnId="{C5C5BE13-6873-A24D-960A-62D8CBB947C8}">
      <dgm:prSet/>
      <dgm:spPr/>
      <dgm:t>
        <a:bodyPr/>
        <a:lstStyle/>
        <a:p>
          <a:pPr algn="ctr"/>
          <a:endParaRPr lang="en-US"/>
        </a:p>
      </dgm:t>
    </dgm:pt>
    <dgm:pt modelId="{ED87BDEC-5E94-2E4D-98DF-F09515599757}" type="sibTrans" cxnId="{C5C5BE13-6873-A24D-960A-62D8CBB947C8}">
      <dgm:prSet/>
      <dgm:spPr/>
      <dgm:t>
        <a:bodyPr/>
        <a:lstStyle/>
        <a:p>
          <a:pPr algn="ctr"/>
          <a:endParaRPr lang="en-US"/>
        </a:p>
      </dgm:t>
    </dgm:pt>
    <dgm:pt modelId="{E33C3656-6D27-8B4E-AB24-E2E21C434734}">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pPr algn="ctr"/>
          <a:r>
            <a:rPr lang="en-US" dirty="0"/>
            <a:t>Unions + Occupational Associations</a:t>
          </a:r>
        </a:p>
      </dgm:t>
    </dgm:pt>
    <dgm:pt modelId="{8B4D71FE-549C-2749-BC29-4A729FAC1736}" type="parTrans" cxnId="{146A3ACB-1331-1649-B0DB-007D3AC2ED1C}">
      <dgm:prSet/>
      <dgm:spPr/>
      <dgm:t>
        <a:bodyPr/>
        <a:lstStyle/>
        <a:p>
          <a:pPr algn="ctr"/>
          <a:endParaRPr lang="en-US"/>
        </a:p>
      </dgm:t>
    </dgm:pt>
    <dgm:pt modelId="{927F4A57-B6E6-404F-8CDC-CF9860E9E87F}" type="sibTrans" cxnId="{146A3ACB-1331-1649-B0DB-007D3AC2ED1C}">
      <dgm:prSet/>
      <dgm:spPr/>
      <dgm:t>
        <a:bodyPr/>
        <a:lstStyle/>
        <a:p>
          <a:pPr algn="ctr"/>
          <a:endParaRPr lang="en-US"/>
        </a:p>
      </dgm:t>
    </dgm:pt>
    <dgm:pt modelId="{A6EEFECE-99B0-2848-B974-14A572789B8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US" dirty="0"/>
            <a:t>Tenancy</a:t>
          </a:r>
        </a:p>
      </dgm:t>
    </dgm:pt>
    <dgm:pt modelId="{1D55E964-B15D-3F42-950B-75433E77FD51}" type="parTrans" cxnId="{8DD58BA1-F4E7-3746-895F-4C0D44E974AD}">
      <dgm:prSet/>
      <dgm:spPr/>
      <dgm:t>
        <a:bodyPr/>
        <a:lstStyle/>
        <a:p>
          <a:pPr algn="ctr"/>
          <a:endParaRPr lang="en-US"/>
        </a:p>
      </dgm:t>
    </dgm:pt>
    <dgm:pt modelId="{A8DD9E9C-8F86-3F43-860E-125BA5C79789}" type="sibTrans" cxnId="{8DD58BA1-F4E7-3746-895F-4C0D44E974AD}">
      <dgm:prSet/>
      <dgm:spPr/>
      <dgm:t>
        <a:bodyPr/>
        <a:lstStyle/>
        <a:p>
          <a:pPr algn="ctr"/>
          <a:endParaRPr lang="en-US"/>
        </a:p>
      </dgm:t>
    </dgm:pt>
    <dgm:pt modelId="{01010EAF-2A22-4947-A5FC-1790D247B752}">
      <dgm:prSet>
        <dgm:style>
          <a:lnRef idx="2">
            <a:schemeClr val="dk1">
              <a:shade val="50000"/>
            </a:schemeClr>
          </a:lnRef>
          <a:fillRef idx="1">
            <a:schemeClr val="dk1"/>
          </a:fillRef>
          <a:effectRef idx="0">
            <a:schemeClr val="dk1"/>
          </a:effectRef>
          <a:fontRef idx="minor">
            <a:schemeClr val="lt1"/>
          </a:fontRef>
        </dgm:style>
      </dgm:prSet>
      <dgm:spPr/>
      <dgm:t>
        <a:bodyPr/>
        <a:lstStyle/>
        <a:p>
          <a:pPr algn="ctr"/>
          <a:r>
            <a:rPr lang="en-US" dirty="0"/>
            <a:t>Services</a:t>
          </a:r>
        </a:p>
      </dgm:t>
    </dgm:pt>
    <dgm:pt modelId="{5EA26984-FC6C-894A-87B7-1DE4807692DC}" type="parTrans" cxnId="{F5E5129A-911A-874C-9D85-A9EA24847552}">
      <dgm:prSet/>
      <dgm:spPr/>
      <dgm:t>
        <a:bodyPr/>
        <a:lstStyle/>
        <a:p>
          <a:pPr algn="ctr"/>
          <a:endParaRPr lang="en-US"/>
        </a:p>
      </dgm:t>
    </dgm:pt>
    <dgm:pt modelId="{67E8BF38-B8B4-A041-9D83-43BCBC80DFAF}" type="sibTrans" cxnId="{F5E5129A-911A-874C-9D85-A9EA24847552}">
      <dgm:prSet/>
      <dgm:spPr/>
      <dgm:t>
        <a:bodyPr/>
        <a:lstStyle/>
        <a:p>
          <a:pPr algn="ctr"/>
          <a:endParaRPr lang="en-US"/>
        </a:p>
      </dgm:t>
    </dgm:pt>
    <dgm:pt modelId="{4257EB76-A19D-3A46-B4B0-6AB2264DE5FB}" type="pres">
      <dgm:prSet presAssocID="{0DA544B1-DEB6-E447-A2C1-9F7C989C0A99}" presName="cycle" presStyleCnt="0">
        <dgm:presLayoutVars>
          <dgm:chMax val="1"/>
          <dgm:dir/>
          <dgm:animLvl val="ctr"/>
          <dgm:resizeHandles val="exact"/>
        </dgm:presLayoutVars>
      </dgm:prSet>
      <dgm:spPr/>
    </dgm:pt>
    <dgm:pt modelId="{B52D71EE-4A3D-D04E-A877-48D6A779985A}" type="pres">
      <dgm:prSet presAssocID="{4804E7A1-7DAB-F74D-986F-7C5221C2CD69}" presName="centerShape" presStyleLbl="node0" presStyleIdx="0" presStyleCnt="1"/>
      <dgm:spPr/>
    </dgm:pt>
    <dgm:pt modelId="{703536B5-9335-BF4E-AFC2-4EDD3DD9C46E}" type="pres">
      <dgm:prSet presAssocID="{D9AB16F4-5467-C146-8BCE-49215FACC27E}" presName="parTrans" presStyleLbl="bgSibTrans2D1" presStyleIdx="0" presStyleCnt="5"/>
      <dgm:spPr/>
    </dgm:pt>
    <dgm:pt modelId="{183E9D0D-04AE-A744-A14F-D1004CEC4D56}" type="pres">
      <dgm:prSet presAssocID="{9C38B1F0-CA4D-6B4D-970E-1F41F8B8A7E5}" presName="node" presStyleLbl="node1" presStyleIdx="0" presStyleCnt="5">
        <dgm:presLayoutVars>
          <dgm:bulletEnabled val="1"/>
        </dgm:presLayoutVars>
      </dgm:prSet>
      <dgm:spPr/>
    </dgm:pt>
    <dgm:pt modelId="{656C670D-2F2B-8348-AA28-C574D9BC92CE}" type="pres">
      <dgm:prSet presAssocID="{5EA26984-FC6C-894A-87B7-1DE4807692DC}" presName="parTrans" presStyleLbl="bgSibTrans2D1" presStyleIdx="1" presStyleCnt="5"/>
      <dgm:spPr/>
    </dgm:pt>
    <dgm:pt modelId="{9D921388-4C51-9443-A5DF-50CB109D0472}" type="pres">
      <dgm:prSet presAssocID="{01010EAF-2A22-4947-A5FC-1790D247B752}" presName="node" presStyleLbl="node1" presStyleIdx="1" presStyleCnt="5">
        <dgm:presLayoutVars>
          <dgm:bulletEnabled val="1"/>
        </dgm:presLayoutVars>
      </dgm:prSet>
      <dgm:spPr/>
    </dgm:pt>
    <dgm:pt modelId="{2404E612-B370-674C-A899-5ECA614074FC}" type="pres">
      <dgm:prSet presAssocID="{1D55E964-B15D-3F42-950B-75433E77FD51}" presName="parTrans" presStyleLbl="bgSibTrans2D1" presStyleIdx="2" presStyleCnt="5"/>
      <dgm:spPr/>
    </dgm:pt>
    <dgm:pt modelId="{B6A8627E-3E75-C646-BC61-13B7CEB41BA6}" type="pres">
      <dgm:prSet presAssocID="{A6EEFECE-99B0-2848-B974-14A572789B8C}" presName="node" presStyleLbl="node1" presStyleIdx="2" presStyleCnt="5">
        <dgm:presLayoutVars>
          <dgm:bulletEnabled val="1"/>
        </dgm:presLayoutVars>
      </dgm:prSet>
      <dgm:spPr/>
    </dgm:pt>
    <dgm:pt modelId="{552E9F0E-4B95-D147-8177-2B8CE346A148}" type="pres">
      <dgm:prSet presAssocID="{1BD47B11-F759-5F40-80B7-84FCA2B6895A}" presName="parTrans" presStyleLbl="bgSibTrans2D1" presStyleIdx="3" presStyleCnt="5"/>
      <dgm:spPr/>
    </dgm:pt>
    <dgm:pt modelId="{1DA9F5C6-3343-8645-909F-2914E91289B0}" type="pres">
      <dgm:prSet presAssocID="{57154BF9-0621-1440-B916-534A0B3893C6}" presName="node" presStyleLbl="node1" presStyleIdx="3" presStyleCnt="5">
        <dgm:presLayoutVars>
          <dgm:bulletEnabled val="1"/>
        </dgm:presLayoutVars>
      </dgm:prSet>
      <dgm:spPr/>
    </dgm:pt>
    <dgm:pt modelId="{19F3DEA8-2F37-2942-8872-AAC851BD06D6}" type="pres">
      <dgm:prSet presAssocID="{8B4D71FE-549C-2749-BC29-4A729FAC1736}" presName="parTrans" presStyleLbl="bgSibTrans2D1" presStyleIdx="4" presStyleCnt="5"/>
      <dgm:spPr/>
    </dgm:pt>
    <dgm:pt modelId="{4BBE2765-AFCC-4B40-A3B2-45E6C04A6CE0}" type="pres">
      <dgm:prSet presAssocID="{E33C3656-6D27-8B4E-AB24-E2E21C434734}" presName="node" presStyleLbl="node1" presStyleIdx="4" presStyleCnt="5">
        <dgm:presLayoutVars>
          <dgm:bulletEnabled val="1"/>
        </dgm:presLayoutVars>
      </dgm:prSet>
      <dgm:spPr/>
    </dgm:pt>
  </dgm:ptLst>
  <dgm:cxnLst>
    <dgm:cxn modelId="{3C9F7F13-E615-1A4F-BF2A-C4D71CF7BBA3}" type="presOf" srcId="{1BD47B11-F759-5F40-80B7-84FCA2B6895A}" destId="{552E9F0E-4B95-D147-8177-2B8CE346A148}" srcOrd="0" destOrd="0" presId="urn:microsoft.com/office/officeart/2005/8/layout/radial4"/>
    <dgm:cxn modelId="{C5C5BE13-6873-A24D-960A-62D8CBB947C8}" srcId="{4804E7A1-7DAB-F74D-986F-7C5221C2CD69}" destId="{57154BF9-0621-1440-B916-534A0B3893C6}" srcOrd="3" destOrd="0" parTransId="{1BD47B11-F759-5F40-80B7-84FCA2B6895A}" sibTransId="{ED87BDEC-5E94-2E4D-98DF-F09515599757}"/>
    <dgm:cxn modelId="{89FD0622-B6B7-0241-9DC0-525806AE53F2}" type="presOf" srcId="{01010EAF-2A22-4947-A5FC-1790D247B752}" destId="{9D921388-4C51-9443-A5DF-50CB109D0472}" srcOrd="0" destOrd="0" presId="urn:microsoft.com/office/officeart/2005/8/layout/radial4"/>
    <dgm:cxn modelId="{AE577A2E-EBF0-3141-B59B-F2A9A136516F}" type="presOf" srcId="{0DA544B1-DEB6-E447-A2C1-9F7C989C0A99}" destId="{4257EB76-A19D-3A46-B4B0-6AB2264DE5FB}" srcOrd="0" destOrd="0" presId="urn:microsoft.com/office/officeart/2005/8/layout/radial4"/>
    <dgm:cxn modelId="{36591734-4EA3-0D47-B553-1DF5EBB05256}" type="presOf" srcId="{9C38B1F0-CA4D-6B4D-970E-1F41F8B8A7E5}" destId="{183E9D0D-04AE-A744-A14F-D1004CEC4D56}" srcOrd="0" destOrd="0" presId="urn:microsoft.com/office/officeart/2005/8/layout/radial4"/>
    <dgm:cxn modelId="{F1BF5837-EA4A-7849-A5DF-5FBD261F5D5A}" type="presOf" srcId="{A6EEFECE-99B0-2848-B974-14A572789B8C}" destId="{B6A8627E-3E75-C646-BC61-13B7CEB41BA6}" srcOrd="0" destOrd="0" presId="urn:microsoft.com/office/officeart/2005/8/layout/radial4"/>
    <dgm:cxn modelId="{54DBD283-206C-6747-9C64-DD3F3667BC77}" type="presOf" srcId="{5EA26984-FC6C-894A-87B7-1DE4807692DC}" destId="{656C670D-2F2B-8348-AA28-C574D9BC92CE}" srcOrd="0" destOrd="0" presId="urn:microsoft.com/office/officeart/2005/8/layout/radial4"/>
    <dgm:cxn modelId="{F5E5129A-911A-874C-9D85-A9EA24847552}" srcId="{4804E7A1-7DAB-F74D-986F-7C5221C2CD69}" destId="{01010EAF-2A22-4947-A5FC-1790D247B752}" srcOrd="1" destOrd="0" parTransId="{5EA26984-FC6C-894A-87B7-1DE4807692DC}" sibTransId="{67E8BF38-B8B4-A041-9D83-43BCBC80DFAF}"/>
    <dgm:cxn modelId="{8DD58BA1-F4E7-3746-895F-4C0D44E974AD}" srcId="{4804E7A1-7DAB-F74D-986F-7C5221C2CD69}" destId="{A6EEFECE-99B0-2848-B974-14A572789B8C}" srcOrd="2" destOrd="0" parTransId="{1D55E964-B15D-3F42-950B-75433E77FD51}" sibTransId="{A8DD9E9C-8F86-3F43-860E-125BA5C79789}"/>
    <dgm:cxn modelId="{42ECDCA5-65E4-4B46-9997-E480F35A88E3}" type="presOf" srcId="{1D55E964-B15D-3F42-950B-75433E77FD51}" destId="{2404E612-B370-674C-A899-5ECA614074FC}" srcOrd="0" destOrd="0" presId="urn:microsoft.com/office/officeart/2005/8/layout/radial4"/>
    <dgm:cxn modelId="{9B968EA9-23F8-9440-B71B-F462ACEFE93D}" type="presOf" srcId="{4804E7A1-7DAB-F74D-986F-7C5221C2CD69}" destId="{B52D71EE-4A3D-D04E-A877-48D6A779985A}" srcOrd="0" destOrd="0" presId="urn:microsoft.com/office/officeart/2005/8/layout/radial4"/>
    <dgm:cxn modelId="{DA17AEBA-9B7C-134C-8822-2E7AEFF8A9F3}" srcId="{0DA544B1-DEB6-E447-A2C1-9F7C989C0A99}" destId="{4804E7A1-7DAB-F74D-986F-7C5221C2CD69}" srcOrd="0" destOrd="0" parTransId="{4C67A016-DCF2-C04D-8853-B3C8E9056534}" sibTransId="{8B2372A5-82B1-ED48-A950-C3698AD30740}"/>
    <dgm:cxn modelId="{98E925BB-DB5C-814B-945A-7D8340C85438}" type="presOf" srcId="{57154BF9-0621-1440-B916-534A0B3893C6}" destId="{1DA9F5C6-3343-8645-909F-2914E91289B0}" srcOrd="0" destOrd="0" presId="urn:microsoft.com/office/officeart/2005/8/layout/radial4"/>
    <dgm:cxn modelId="{146A3ACB-1331-1649-B0DB-007D3AC2ED1C}" srcId="{4804E7A1-7DAB-F74D-986F-7C5221C2CD69}" destId="{E33C3656-6D27-8B4E-AB24-E2E21C434734}" srcOrd="4" destOrd="0" parTransId="{8B4D71FE-549C-2749-BC29-4A729FAC1736}" sibTransId="{927F4A57-B6E6-404F-8CDC-CF9860E9E87F}"/>
    <dgm:cxn modelId="{DE22EBDA-6AFF-3847-BBDD-D368B4C8FCCD}" type="presOf" srcId="{E33C3656-6D27-8B4E-AB24-E2E21C434734}" destId="{4BBE2765-AFCC-4B40-A3B2-45E6C04A6CE0}" srcOrd="0" destOrd="0" presId="urn:microsoft.com/office/officeart/2005/8/layout/radial4"/>
    <dgm:cxn modelId="{B7DFB3DB-D8EC-0745-B077-3A69FA9D8E9C}" type="presOf" srcId="{8B4D71FE-549C-2749-BC29-4A729FAC1736}" destId="{19F3DEA8-2F37-2942-8872-AAC851BD06D6}" srcOrd="0" destOrd="0" presId="urn:microsoft.com/office/officeart/2005/8/layout/radial4"/>
    <dgm:cxn modelId="{E36F58E9-349B-AA4D-B6A0-1617A21C14EA}" srcId="{4804E7A1-7DAB-F74D-986F-7C5221C2CD69}" destId="{9C38B1F0-CA4D-6B4D-970E-1F41F8B8A7E5}" srcOrd="0" destOrd="0" parTransId="{D9AB16F4-5467-C146-8BCE-49215FACC27E}" sibTransId="{327912DE-77A1-5C41-904F-AAC7448F1FFB}"/>
    <dgm:cxn modelId="{E039DEF1-8C21-4D4C-BE29-CE93177CE950}" type="presOf" srcId="{D9AB16F4-5467-C146-8BCE-49215FACC27E}" destId="{703536B5-9335-BF4E-AFC2-4EDD3DD9C46E}" srcOrd="0" destOrd="0" presId="urn:microsoft.com/office/officeart/2005/8/layout/radial4"/>
    <dgm:cxn modelId="{381B5EC5-CFD5-014A-8C9D-EFBE7B8E2F76}" type="presParOf" srcId="{4257EB76-A19D-3A46-B4B0-6AB2264DE5FB}" destId="{B52D71EE-4A3D-D04E-A877-48D6A779985A}" srcOrd="0" destOrd="0" presId="urn:microsoft.com/office/officeart/2005/8/layout/radial4"/>
    <dgm:cxn modelId="{588683DC-3D3F-B64B-85C8-1904AB113575}" type="presParOf" srcId="{4257EB76-A19D-3A46-B4B0-6AB2264DE5FB}" destId="{703536B5-9335-BF4E-AFC2-4EDD3DD9C46E}" srcOrd="1" destOrd="0" presId="urn:microsoft.com/office/officeart/2005/8/layout/radial4"/>
    <dgm:cxn modelId="{77A50A58-3ED0-4244-928E-EB5A19082770}" type="presParOf" srcId="{4257EB76-A19D-3A46-B4B0-6AB2264DE5FB}" destId="{183E9D0D-04AE-A744-A14F-D1004CEC4D56}" srcOrd="2" destOrd="0" presId="urn:microsoft.com/office/officeart/2005/8/layout/radial4"/>
    <dgm:cxn modelId="{1759B85C-20D1-7C49-9A6C-0496ADD16073}" type="presParOf" srcId="{4257EB76-A19D-3A46-B4B0-6AB2264DE5FB}" destId="{656C670D-2F2B-8348-AA28-C574D9BC92CE}" srcOrd="3" destOrd="0" presId="urn:microsoft.com/office/officeart/2005/8/layout/radial4"/>
    <dgm:cxn modelId="{790AFE1A-B807-FB4A-B9C5-95B66258CDBD}" type="presParOf" srcId="{4257EB76-A19D-3A46-B4B0-6AB2264DE5FB}" destId="{9D921388-4C51-9443-A5DF-50CB109D0472}" srcOrd="4" destOrd="0" presId="urn:microsoft.com/office/officeart/2005/8/layout/radial4"/>
    <dgm:cxn modelId="{900BD718-2466-4C4A-A801-52A66164216E}" type="presParOf" srcId="{4257EB76-A19D-3A46-B4B0-6AB2264DE5FB}" destId="{2404E612-B370-674C-A899-5ECA614074FC}" srcOrd="5" destOrd="0" presId="urn:microsoft.com/office/officeart/2005/8/layout/radial4"/>
    <dgm:cxn modelId="{DD87E248-4AA2-CD4F-BA06-A04241C5F94A}" type="presParOf" srcId="{4257EB76-A19D-3A46-B4B0-6AB2264DE5FB}" destId="{B6A8627E-3E75-C646-BC61-13B7CEB41BA6}" srcOrd="6" destOrd="0" presId="urn:microsoft.com/office/officeart/2005/8/layout/radial4"/>
    <dgm:cxn modelId="{B466E954-8974-C744-BD7B-56F537B63552}" type="presParOf" srcId="{4257EB76-A19D-3A46-B4B0-6AB2264DE5FB}" destId="{552E9F0E-4B95-D147-8177-2B8CE346A148}" srcOrd="7" destOrd="0" presId="urn:microsoft.com/office/officeart/2005/8/layout/radial4"/>
    <dgm:cxn modelId="{50DFB9D3-4AED-0F4E-B6C3-98B41B4C631A}" type="presParOf" srcId="{4257EB76-A19D-3A46-B4B0-6AB2264DE5FB}" destId="{1DA9F5C6-3343-8645-909F-2914E91289B0}" srcOrd="8" destOrd="0" presId="urn:microsoft.com/office/officeart/2005/8/layout/radial4"/>
    <dgm:cxn modelId="{16BC3045-25B9-4842-87A1-126028C97D25}" type="presParOf" srcId="{4257EB76-A19D-3A46-B4B0-6AB2264DE5FB}" destId="{19F3DEA8-2F37-2942-8872-AAC851BD06D6}" srcOrd="9" destOrd="0" presId="urn:microsoft.com/office/officeart/2005/8/layout/radial4"/>
    <dgm:cxn modelId="{30AC8A78-2763-7745-8A86-306AFBF5FD96}" type="presParOf" srcId="{4257EB76-A19D-3A46-B4B0-6AB2264DE5FB}" destId="{4BBE2765-AFCC-4B40-A3B2-45E6C04A6CE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C88F12-995A-FF46-8AD0-BFA6C8C8CB86}" type="doc">
      <dgm:prSet loTypeId="urn:microsoft.com/office/officeart/2008/layout/SquareAccentList" loCatId="" qsTypeId="urn:microsoft.com/office/officeart/2005/8/quickstyle/simple5" qsCatId="simple" csTypeId="urn:microsoft.com/office/officeart/2005/8/colors/accent1_2" csCatId="accent1" phldr="1"/>
      <dgm:spPr/>
      <dgm:t>
        <a:bodyPr/>
        <a:lstStyle/>
        <a:p>
          <a:endParaRPr lang="en-US"/>
        </a:p>
      </dgm:t>
    </dgm:pt>
    <dgm:pt modelId="{BD40796F-E24E-0445-99E1-4DB6B1D4A790}">
      <dgm:prSet phldrT="[Text]"/>
      <dgm:spPr/>
      <dgm:t>
        <a:bodyPr/>
        <a:lstStyle/>
        <a:p>
          <a:r>
            <a:rPr lang="en-US" dirty="0"/>
            <a:t>Grounds</a:t>
          </a:r>
        </a:p>
      </dgm:t>
    </dgm:pt>
    <dgm:pt modelId="{D11BA9B8-A0C3-604D-BCD3-E97AE5260063}" type="parTrans" cxnId="{F01945BF-60A8-814D-9D6E-F5ADCF257F6E}">
      <dgm:prSet/>
      <dgm:spPr/>
      <dgm:t>
        <a:bodyPr/>
        <a:lstStyle/>
        <a:p>
          <a:endParaRPr lang="en-US"/>
        </a:p>
      </dgm:t>
    </dgm:pt>
    <dgm:pt modelId="{E618E3D4-3BF4-714C-A7C3-F03E80B7D0A7}" type="sibTrans" cxnId="{F01945BF-60A8-814D-9D6E-F5ADCF257F6E}">
      <dgm:prSet/>
      <dgm:spPr/>
      <dgm:t>
        <a:bodyPr/>
        <a:lstStyle/>
        <a:p>
          <a:endParaRPr lang="en-US"/>
        </a:p>
      </dgm:t>
    </dgm:pt>
    <dgm:pt modelId="{35987C01-8464-3244-A79A-E2CDA9B02C52}">
      <dgm:prSet phldrT="[Text]"/>
      <dgm:spPr/>
      <dgm:t>
        <a:bodyPr/>
        <a:lstStyle/>
        <a:p>
          <a:r>
            <a:rPr lang="en-US" dirty="0"/>
            <a:t>Race</a:t>
          </a:r>
        </a:p>
      </dgm:t>
    </dgm:pt>
    <dgm:pt modelId="{395FDC6D-FF5A-694B-B2A4-C8946AD45762}" type="parTrans" cxnId="{6D576C40-4440-4246-A440-A635446093FB}">
      <dgm:prSet/>
      <dgm:spPr/>
      <dgm:t>
        <a:bodyPr/>
        <a:lstStyle/>
        <a:p>
          <a:endParaRPr lang="en-US"/>
        </a:p>
      </dgm:t>
    </dgm:pt>
    <dgm:pt modelId="{EA9A06EB-DBB9-6541-90DB-E361656DA9C9}" type="sibTrans" cxnId="{6D576C40-4440-4246-A440-A635446093FB}">
      <dgm:prSet/>
      <dgm:spPr/>
      <dgm:t>
        <a:bodyPr/>
        <a:lstStyle/>
        <a:p>
          <a:endParaRPr lang="en-US"/>
        </a:p>
      </dgm:t>
    </dgm:pt>
    <dgm:pt modelId="{CE1111A3-92F1-4642-9C18-53D4C7651E77}">
      <dgm:prSet phldrT="[Text]"/>
      <dgm:spPr/>
      <dgm:t>
        <a:bodyPr/>
        <a:lstStyle/>
        <a:p>
          <a:r>
            <a:rPr lang="en-US" dirty="0"/>
            <a:t>Religious belief</a:t>
          </a:r>
        </a:p>
      </dgm:t>
    </dgm:pt>
    <dgm:pt modelId="{8E126B0C-195E-724F-95B2-821980856C40}" type="parTrans" cxnId="{4EEBF68D-A4F8-7047-8BB7-9A38028DD51D}">
      <dgm:prSet/>
      <dgm:spPr/>
      <dgm:t>
        <a:bodyPr/>
        <a:lstStyle/>
        <a:p>
          <a:endParaRPr lang="en-US"/>
        </a:p>
      </dgm:t>
    </dgm:pt>
    <dgm:pt modelId="{77A32846-14B8-C747-A1B3-583C989DB50B}" type="sibTrans" cxnId="{4EEBF68D-A4F8-7047-8BB7-9A38028DD51D}">
      <dgm:prSet/>
      <dgm:spPr/>
      <dgm:t>
        <a:bodyPr/>
        <a:lstStyle/>
        <a:p>
          <a:endParaRPr lang="en-US"/>
        </a:p>
      </dgm:t>
    </dgm:pt>
    <dgm:pt modelId="{8C88E008-5437-A343-A5F2-903DB89D7DBC}">
      <dgm:prSet/>
      <dgm:spPr/>
      <dgm:t>
        <a:bodyPr/>
        <a:lstStyle/>
        <a:p>
          <a:r>
            <a:rPr lang="en-US" dirty="0" err="1"/>
            <a:t>Colour</a:t>
          </a:r>
          <a:endParaRPr lang="en-US" dirty="0"/>
        </a:p>
      </dgm:t>
    </dgm:pt>
    <dgm:pt modelId="{5D674D97-A834-B14C-A966-29B44FBD5FCB}" type="parTrans" cxnId="{A259A437-46FA-B543-8C48-066D4E9D37EA}">
      <dgm:prSet/>
      <dgm:spPr/>
      <dgm:t>
        <a:bodyPr/>
        <a:lstStyle/>
        <a:p>
          <a:endParaRPr lang="en-US"/>
        </a:p>
      </dgm:t>
    </dgm:pt>
    <dgm:pt modelId="{1ECE1804-64DA-0246-A088-AD159042B915}" type="sibTrans" cxnId="{A259A437-46FA-B543-8C48-066D4E9D37EA}">
      <dgm:prSet/>
      <dgm:spPr/>
      <dgm:t>
        <a:bodyPr/>
        <a:lstStyle/>
        <a:p>
          <a:endParaRPr lang="en-US"/>
        </a:p>
      </dgm:t>
    </dgm:pt>
    <dgm:pt modelId="{37CCEFDA-FB4B-FD48-B6D5-F4B8B7FFC877}">
      <dgm:prSet/>
      <dgm:spPr/>
      <dgm:t>
        <a:bodyPr/>
        <a:lstStyle/>
        <a:p>
          <a:r>
            <a:rPr lang="en-US" dirty="0"/>
            <a:t>Gender</a:t>
          </a:r>
        </a:p>
      </dgm:t>
    </dgm:pt>
    <dgm:pt modelId="{D617B002-FFB3-7A4A-9D41-AE2E8A68D957}" type="parTrans" cxnId="{A0141580-8626-5A41-9846-C30D0FA38252}">
      <dgm:prSet/>
      <dgm:spPr/>
      <dgm:t>
        <a:bodyPr/>
        <a:lstStyle/>
        <a:p>
          <a:endParaRPr lang="en-US"/>
        </a:p>
      </dgm:t>
    </dgm:pt>
    <dgm:pt modelId="{713E2045-F0FC-4A4E-B93A-48D93F6019AF}" type="sibTrans" cxnId="{A0141580-8626-5A41-9846-C30D0FA38252}">
      <dgm:prSet/>
      <dgm:spPr/>
      <dgm:t>
        <a:bodyPr/>
        <a:lstStyle/>
        <a:p>
          <a:endParaRPr lang="en-US"/>
        </a:p>
      </dgm:t>
    </dgm:pt>
    <dgm:pt modelId="{C49AA064-184F-1240-B2B0-1C51173DED2E}">
      <dgm:prSet/>
      <dgm:spPr/>
      <dgm:t>
        <a:bodyPr/>
        <a:lstStyle/>
        <a:p>
          <a:r>
            <a:rPr lang="en-US" dirty="0"/>
            <a:t>Physical Disability</a:t>
          </a:r>
        </a:p>
      </dgm:t>
    </dgm:pt>
    <dgm:pt modelId="{0EAA1257-932B-C848-9B0A-170752ECE933}" type="parTrans" cxnId="{FDFCAACC-DC27-8F48-A77F-B0E196548D6F}">
      <dgm:prSet/>
      <dgm:spPr/>
      <dgm:t>
        <a:bodyPr/>
        <a:lstStyle/>
        <a:p>
          <a:endParaRPr lang="en-US"/>
        </a:p>
      </dgm:t>
    </dgm:pt>
    <dgm:pt modelId="{59BC680D-578B-5443-88FE-558A78218290}" type="sibTrans" cxnId="{FDFCAACC-DC27-8F48-A77F-B0E196548D6F}">
      <dgm:prSet/>
      <dgm:spPr/>
      <dgm:t>
        <a:bodyPr/>
        <a:lstStyle/>
        <a:p>
          <a:endParaRPr lang="en-US"/>
        </a:p>
      </dgm:t>
    </dgm:pt>
    <dgm:pt modelId="{7E45093B-4307-E846-9D3E-E128D958291F}">
      <dgm:prSet/>
      <dgm:spPr/>
      <dgm:t>
        <a:bodyPr/>
        <a:lstStyle/>
        <a:p>
          <a:endParaRPr lang="en-US" dirty="0"/>
        </a:p>
      </dgm:t>
    </dgm:pt>
    <dgm:pt modelId="{49E20CAC-8F8C-FD40-A5D4-AC2C94908E7D}" type="parTrans" cxnId="{6912B569-9D56-1B43-93FB-38D56C307D8B}">
      <dgm:prSet/>
      <dgm:spPr/>
      <dgm:t>
        <a:bodyPr/>
        <a:lstStyle/>
        <a:p>
          <a:endParaRPr lang="en-US"/>
        </a:p>
      </dgm:t>
    </dgm:pt>
    <dgm:pt modelId="{9EEAEAC2-52A5-3B49-A9FB-FA0E8714D096}" type="sibTrans" cxnId="{6912B569-9D56-1B43-93FB-38D56C307D8B}">
      <dgm:prSet/>
      <dgm:spPr/>
      <dgm:t>
        <a:bodyPr/>
        <a:lstStyle/>
        <a:p>
          <a:endParaRPr lang="en-US"/>
        </a:p>
      </dgm:t>
    </dgm:pt>
    <dgm:pt modelId="{289B30E4-FFD1-1746-AB4A-3F1DDAB7E163}">
      <dgm:prSet/>
      <dgm:spPr/>
      <dgm:t>
        <a:bodyPr/>
        <a:lstStyle/>
        <a:p>
          <a:r>
            <a:rPr lang="en-US" dirty="0"/>
            <a:t>Mental Disability</a:t>
          </a:r>
        </a:p>
      </dgm:t>
    </dgm:pt>
    <dgm:pt modelId="{9F344D93-87A8-524A-9D67-246F0201BBD5}" type="parTrans" cxnId="{7A30FD15-4DCE-214D-9F24-65AB05658F7A}">
      <dgm:prSet/>
      <dgm:spPr/>
      <dgm:t>
        <a:bodyPr/>
        <a:lstStyle/>
        <a:p>
          <a:endParaRPr lang="en-US"/>
        </a:p>
      </dgm:t>
    </dgm:pt>
    <dgm:pt modelId="{D4A671D2-9DBA-DB4A-9485-4472ACCEE876}" type="sibTrans" cxnId="{7A30FD15-4DCE-214D-9F24-65AB05658F7A}">
      <dgm:prSet/>
      <dgm:spPr/>
      <dgm:t>
        <a:bodyPr/>
        <a:lstStyle/>
        <a:p>
          <a:endParaRPr lang="en-US"/>
        </a:p>
      </dgm:t>
    </dgm:pt>
    <dgm:pt modelId="{04A40EB9-DFF6-AF40-82DF-AFC2444FEA87}">
      <dgm:prSet/>
      <dgm:spPr/>
      <dgm:t>
        <a:bodyPr/>
        <a:lstStyle/>
        <a:p>
          <a:r>
            <a:rPr lang="en-US" dirty="0"/>
            <a:t>Marital Status</a:t>
          </a:r>
        </a:p>
      </dgm:t>
    </dgm:pt>
    <dgm:pt modelId="{A955EA86-7421-CF43-BD72-BA27698767F5}" type="sibTrans" cxnId="{DCADA1BF-CF57-E248-A229-EB874D4F8814}">
      <dgm:prSet/>
      <dgm:spPr/>
      <dgm:t>
        <a:bodyPr/>
        <a:lstStyle/>
        <a:p>
          <a:endParaRPr lang="en-US"/>
        </a:p>
      </dgm:t>
    </dgm:pt>
    <dgm:pt modelId="{F8235648-0FAF-764C-A489-5D7D7EE0CE30}" type="parTrans" cxnId="{DCADA1BF-CF57-E248-A229-EB874D4F8814}">
      <dgm:prSet/>
      <dgm:spPr/>
      <dgm:t>
        <a:bodyPr/>
        <a:lstStyle/>
        <a:p>
          <a:endParaRPr lang="en-US"/>
        </a:p>
      </dgm:t>
    </dgm:pt>
    <dgm:pt modelId="{20F85A92-7901-3E40-8D99-85C060C10393}">
      <dgm:prSet phldrT="[Text]"/>
      <dgm:spPr/>
      <dgm:t>
        <a:bodyPr/>
        <a:lstStyle/>
        <a:p>
          <a:endParaRPr lang="en-US" dirty="0"/>
        </a:p>
      </dgm:t>
    </dgm:pt>
    <dgm:pt modelId="{0C316E70-E71E-1849-8C99-3980834940AC}" type="sibTrans" cxnId="{63C32648-CF0B-894E-BE2B-1D440C91ACA0}">
      <dgm:prSet/>
      <dgm:spPr/>
      <dgm:t>
        <a:bodyPr/>
        <a:lstStyle/>
        <a:p>
          <a:endParaRPr lang="en-US"/>
        </a:p>
      </dgm:t>
    </dgm:pt>
    <dgm:pt modelId="{B75CA9F4-89CA-9446-B06D-53BC391DB738}" type="parTrans" cxnId="{63C32648-CF0B-894E-BE2B-1D440C91ACA0}">
      <dgm:prSet/>
      <dgm:spPr/>
      <dgm:t>
        <a:bodyPr/>
        <a:lstStyle/>
        <a:p>
          <a:endParaRPr lang="en-US"/>
        </a:p>
      </dgm:t>
    </dgm:pt>
    <dgm:pt modelId="{623A39A0-0B5B-614A-9CA4-DB73C2E53BF6}">
      <dgm:prSet/>
      <dgm:spPr/>
      <dgm:t>
        <a:bodyPr/>
        <a:lstStyle/>
        <a:p>
          <a:r>
            <a:rPr lang="en-US" dirty="0"/>
            <a:t>Age</a:t>
          </a:r>
        </a:p>
      </dgm:t>
    </dgm:pt>
    <dgm:pt modelId="{128D4C86-7931-EA47-BE6C-EF2F979FF8F9}" type="parTrans" cxnId="{DF2B5E26-75EF-8C4B-B910-252D0B4D8E55}">
      <dgm:prSet/>
      <dgm:spPr/>
      <dgm:t>
        <a:bodyPr/>
        <a:lstStyle/>
        <a:p>
          <a:endParaRPr lang="en-US"/>
        </a:p>
      </dgm:t>
    </dgm:pt>
    <dgm:pt modelId="{7A6A1466-DC05-9B4A-BB5E-0B97BA7DBAD2}" type="sibTrans" cxnId="{DF2B5E26-75EF-8C4B-B910-252D0B4D8E55}">
      <dgm:prSet/>
      <dgm:spPr/>
      <dgm:t>
        <a:bodyPr/>
        <a:lstStyle/>
        <a:p>
          <a:endParaRPr lang="en-US"/>
        </a:p>
      </dgm:t>
    </dgm:pt>
    <dgm:pt modelId="{855CCAF0-FB1D-D046-83C9-34EEDE42408F}">
      <dgm:prSet/>
      <dgm:spPr/>
      <dgm:t>
        <a:bodyPr/>
        <a:lstStyle/>
        <a:p>
          <a:r>
            <a:rPr lang="en-US" dirty="0"/>
            <a:t>Ancestry</a:t>
          </a:r>
        </a:p>
      </dgm:t>
    </dgm:pt>
    <dgm:pt modelId="{139E3DBC-3B97-7746-8CBA-1CAB7A7E4445}" type="parTrans" cxnId="{EC602157-4806-E149-846E-E0072B9B24FA}">
      <dgm:prSet/>
      <dgm:spPr/>
      <dgm:t>
        <a:bodyPr/>
        <a:lstStyle/>
        <a:p>
          <a:endParaRPr lang="en-US"/>
        </a:p>
      </dgm:t>
    </dgm:pt>
    <dgm:pt modelId="{CB89CDB4-7A04-AB4E-B96F-2C622B714711}" type="sibTrans" cxnId="{EC602157-4806-E149-846E-E0072B9B24FA}">
      <dgm:prSet/>
      <dgm:spPr/>
      <dgm:t>
        <a:bodyPr/>
        <a:lstStyle/>
        <a:p>
          <a:endParaRPr lang="en-US"/>
        </a:p>
      </dgm:t>
    </dgm:pt>
    <dgm:pt modelId="{CC788CE5-36FC-2946-9080-584B380F8A3F}">
      <dgm:prSet/>
      <dgm:spPr/>
      <dgm:t>
        <a:bodyPr/>
        <a:lstStyle/>
        <a:p>
          <a:r>
            <a:rPr lang="en-US" dirty="0"/>
            <a:t>Place of Origin</a:t>
          </a:r>
        </a:p>
      </dgm:t>
    </dgm:pt>
    <dgm:pt modelId="{82BEEFDF-7A18-234B-8F8B-7D80E1B3A75E}" type="parTrans" cxnId="{FBC39AAB-032D-DD4E-9BE3-C9E8061D77FA}">
      <dgm:prSet/>
      <dgm:spPr/>
      <dgm:t>
        <a:bodyPr/>
        <a:lstStyle/>
        <a:p>
          <a:endParaRPr lang="en-US"/>
        </a:p>
      </dgm:t>
    </dgm:pt>
    <dgm:pt modelId="{44AE603C-281F-054D-9A9F-6AFC468F59A2}" type="sibTrans" cxnId="{FBC39AAB-032D-DD4E-9BE3-C9E8061D77FA}">
      <dgm:prSet/>
      <dgm:spPr/>
      <dgm:t>
        <a:bodyPr/>
        <a:lstStyle/>
        <a:p>
          <a:endParaRPr lang="en-US"/>
        </a:p>
      </dgm:t>
    </dgm:pt>
    <dgm:pt modelId="{8CF561C4-BDE2-274C-BAE1-219934E194FD}">
      <dgm:prSet/>
      <dgm:spPr/>
      <dgm:t>
        <a:bodyPr/>
        <a:lstStyle/>
        <a:p>
          <a:r>
            <a:rPr lang="en-US" dirty="0"/>
            <a:t>Family Status</a:t>
          </a:r>
        </a:p>
      </dgm:t>
    </dgm:pt>
    <dgm:pt modelId="{C2016B9B-BF85-A948-92CB-AFCEB928850A}" type="parTrans" cxnId="{3804F2BB-FC7E-1148-A94B-D19957B00BF0}">
      <dgm:prSet/>
      <dgm:spPr/>
      <dgm:t>
        <a:bodyPr/>
        <a:lstStyle/>
        <a:p>
          <a:endParaRPr lang="en-US"/>
        </a:p>
      </dgm:t>
    </dgm:pt>
    <dgm:pt modelId="{6668BA50-B282-344E-80FC-066280A2F86D}" type="sibTrans" cxnId="{3804F2BB-FC7E-1148-A94B-D19957B00BF0}">
      <dgm:prSet/>
      <dgm:spPr/>
      <dgm:t>
        <a:bodyPr/>
        <a:lstStyle/>
        <a:p>
          <a:endParaRPr lang="en-US"/>
        </a:p>
      </dgm:t>
    </dgm:pt>
    <dgm:pt modelId="{7A170ED0-4516-EC41-98ED-C38D89E41012}">
      <dgm:prSet/>
      <dgm:spPr/>
      <dgm:t>
        <a:bodyPr/>
        <a:lstStyle/>
        <a:p>
          <a:r>
            <a:rPr lang="en-US" dirty="0"/>
            <a:t>Source of Income</a:t>
          </a:r>
        </a:p>
      </dgm:t>
    </dgm:pt>
    <dgm:pt modelId="{DC6F049E-F802-C14F-BD01-6212C2FFDCC0}" type="parTrans" cxnId="{BD9403CD-5858-184F-AD45-91152CE317D5}">
      <dgm:prSet/>
      <dgm:spPr/>
      <dgm:t>
        <a:bodyPr/>
        <a:lstStyle/>
        <a:p>
          <a:endParaRPr lang="en-US"/>
        </a:p>
      </dgm:t>
    </dgm:pt>
    <dgm:pt modelId="{1293AB1B-2ABB-E646-A8C3-1C0CB08DB307}" type="sibTrans" cxnId="{BD9403CD-5858-184F-AD45-91152CE317D5}">
      <dgm:prSet/>
      <dgm:spPr/>
      <dgm:t>
        <a:bodyPr/>
        <a:lstStyle/>
        <a:p>
          <a:endParaRPr lang="en-US"/>
        </a:p>
      </dgm:t>
    </dgm:pt>
    <dgm:pt modelId="{EECA98E2-0AF1-114B-87A0-8EBEE33CDD53}">
      <dgm:prSet/>
      <dgm:spPr/>
      <dgm:t>
        <a:bodyPr/>
        <a:lstStyle/>
        <a:p>
          <a:r>
            <a:rPr lang="en-US" dirty="0"/>
            <a:t>Sexual Orientation</a:t>
          </a:r>
        </a:p>
      </dgm:t>
    </dgm:pt>
    <dgm:pt modelId="{1C6E939F-9187-2541-A6A0-1F8C0A45B061}" type="parTrans" cxnId="{B12C9CB5-B727-524E-A01E-274C3546F78B}">
      <dgm:prSet/>
      <dgm:spPr/>
      <dgm:t>
        <a:bodyPr/>
        <a:lstStyle/>
        <a:p>
          <a:endParaRPr lang="en-US"/>
        </a:p>
      </dgm:t>
    </dgm:pt>
    <dgm:pt modelId="{D58E5137-F52E-B845-9930-9090A51AAAC6}" type="sibTrans" cxnId="{B12C9CB5-B727-524E-A01E-274C3546F78B}">
      <dgm:prSet/>
      <dgm:spPr/>
      <dgm:t>
        <a:bodyPr/>
        <a:lstStyle/>
        <a:p>
          <a:endParaRPr lang="en-US"/>
        </a:p>
      </dgm:t>
    </dgm:pt>
    <dgm:pt modelId="{0D120A51-1437-4B4C-BB53-497C60D6D962}">
      <dgm:prSet/>
      <dgm:spPr/>
      <dgm:t>
        <a:bodyPr/>
        <a:lstStyle/>
        <a:p>
          <a:r>
            <a:rPr lang="en-US" dirty="0"/>
            <a:t>Gender Identity</a:t>
          </a:r>
        </a:p>
      </dgm:t>
    </dgm:pt>
    <dgm:pt modelId="{F9F05B48-A550-DE41-AA8D-17AC909DB13D}" type="parTrans" cxnId="{F6803E27-B929-3443-B4FB-3DD7D458F31B}">
      <dgm:prSet/>
      <dgm:spPr/>
      <dgm:t>
        <a:bodyPr/>
        <a:lstStyle/>
        <a:p>
          <a:endParaRPr lang="en-US"/>
        </a:p>
      </dgm:t>
    </dgm:pt>
    <dgm:pt modelId="{84C43E2F-27B0-2E40-900E-90995C691B71}" type="sibTrans" cxnId="{F6803E27-B929-3443-B4FB-3DD7D458F31B}">
      <dgm:prSet/>
      <dgm:spPr/>
      <dgm:t>
        <a:bodyPr/>
        <a:lstStyle/>
        <a:p>
          <a:endParaRPr lang="en-US"/>
        </a:p>
      </dgm:t>
    </dgm:pt>
    <dgm:pt modelId="{8E2733BA-4604-5741-A677-AB6106C5DEF6}">
      <dgm:prSet/>
      <dgm:spPr/>
      <dgm:t>
        <a:bodyPr/>
        <a:lstStyle/>
        <a:p>
          <a:r>
            <a:rPr lang="en-US" dirty="0"/>
            <a:t>Gender Expression</a:t>
          </a:r>
        </a:p>
      </dgm:t>
    </dgm:pt>
    <dgm:pt modelId="{DF0BD0D0-8665-0B47-A311-1C52CB8BE3DF}" type="parTrans" cxnId="{7EC3E44C-E5FC-3948-878E-95FB8B33BA06}">
      <dgm:prSet/>
      <dgm:spPr/>
      <dgm:t>
        <a:bodyPr/>
        <a:lstStyle/>
        <a:p>
          <a:endParaRPr lang="en-US"/>
        </a:p>
      </dgm:t>
    </dgm:pt>
    <dgm:pt modelId="{4D971B05-9EB8-1242-BC27-668A81A74805}" type="sibTrans" cxnId="{7EC3E44C-E5FC-3948-878E-95FB8B33BA06}">
      <dgm:prSet/>
      <dgm:spPr/>
      <dgm:t>
        <a:bodyPr/>
        <a:lstStyle/>
        <a:p>
          <a:endParaRPr lang="en-US"/>
        </a:p>
      </dgm:t>
    </dgm:pt>
    <dgm:pt modelId="{79D03256-FDE5-E64E-AC66-1E2DFE6DFC96}" type="pres">
      <dgm:prSet presAssocID="{4BC88F12-995A-FF46-8AD0-BFA6C8C8CB86}" presName="layout" presStyleCnt="0">
        <dgm:presLayoutVars>
          <dgm:chMax/>
          <dgm:chPref/>
          <dgm:dir/>
          <dgm:resizeHandles/>
        </dgm:presLayoutVars>
      </dgm:prSet>
      <dgm:spPr/>
    </dgm:pt>
    <dgm:pt modelId="{591AC86E-0DE8-D94E-A133-BE03A6C6840E}" type="pres">
      <dgm:prSet presAssocID="{BD40796F-E24E-0445-99E1-4DB6B1D4A790}" presName="root" presStyleCnt="0">
        <dgm:presLayoutVars>
          <dgm:chMax/>
          <dgm:chPref/>
        </dgm:presLayoutVars>
      </dgm:prSet>
      <dgm:spPr/>
    </dgm:pt>
    <dgm:pt modelId="{6EA42957-3CB9-0C4B-B505-D407F626153E}" type="pres">
      <dgm:prSet presAssocID="{BD40796F-E24E-0445-99E1-4DB6B1D4A790}" presName="rootComposite" presStyleCnt="0">
        <dgm:presLayoutVars/>
      </dgm:prSet>
      <dgm:spPr/>
    </dgm:pt>
    <dgm:pt modelId="{9083C9D7-44AF-D445-83D7-CC04939CA3D9}" type="pres">
      <dgm:prSet presAssocID="{BD40796F-E24E-0445-99E1-4DB6B1D4A790}" presName="ParentAccent" presStyleLbl="alignNode1" presStyleIdx="0" presStyleCnt="3"/>
      <dgm:spPr/>
    </dgm:pt>
    <dgm:pt modelId="{669FB539-22C5-8746-B389-BBE5DD80D10E}" type="pres">
      <dgm:prSet presAssocID="{BD40796F-E24E-0445-99E1-4DB6B1D4A790}" presName="ParentSmallAccent" presStyleLbl="fgAcc1" presStyleIdx="0" presStyleCnt="3"/>
      <dgm:spPr/>
    </dgm:pt>
    <dgm:pt modelId="{468E8FD6-8C05-3441-AB32-24B8CBF85093}" type="pres">
      <dgm:prSet presAssocID="{BD40796F-E24E-0445-99E1-4DB6B1D4A790}" presName="Parent" presStyleLbl="revTx" presStyleIdx="0" presStyleCnt="18">
        <dgm:presLayoutVars>
          <dgm:chMax/>
          <dgm:chPref val="4"/>
          <dgm:bulletEnabled val="1"/>
        </dgm:presLayoutVars>
      </dgm:prSet>
      <dgm:spPr/>
    </dgm:pt>
    <dgm:pt modelId="{B9DEA770-613C-FD47-9405-996E23EA2781}" type="pres">
      <dgm:prSet presAssocID="{BD40796F-E24E-0445-99E1-4DB6B1D4A790}" presName="childShape" presStyleCnt="0">
        <dgm:presLayoutVars>
          <dgm:chMax val="0"/>
          <dgm:chPref val="0"/>
        </dgm:presLayoutVars>
      </dgm:prSet>
      <dgm:spPr/>
    </dgm:pt>
    <dgm:pt modelId="{BB0F42D4-D887-FB4C-9C63-4708EF4C9B1A}" type="pres">
      <dgm:prSet presAssocID="{35987C01-8464-3244-A79A-E2CDA9B02C52}" presName="childComposite" presStyleCnt="0">
        <dgm:presLayoutVars>
          <dgm:chMax val="0"/>
          <dgm:chPref val="0"/>
        </dgm:presLayoutVars>
      </dgm:prSet>
      <dgm:spPr/>
    </dgm:pt>
    <dgm:pt modelId="{FB15EE63-0AD2-914E-B1CE-4A3D0E982A7F}" type="pres">
      <dgm:prSet presAssocID="{35987C01-8464-3244-A79A-E2CDA9B02C52}" presName="ChildAccent" presStyleLbl="solidFgAcc1" presStyleIdx="0" presStyleCnt="15"/>
      <dgm:spPr/>
    </dgm:pt>
    <dgm:pt modelId="{63B97DA7-54FA-2740-B480-7E927D18C61E}" type="pres">
      <dgm:prSet presAssocID="{35987C01-8464-3244-A79A-E2CDA9B02C52}" presName="Child" presStyleLbl="revTx" presStyleIdx="1" presStyleCnt="18">
        <dgm:presLayoutVars>
          <dgm:chMax val="0"/>
          <dgm:chPref val="0"/>
          <dgm:bulletEnabled val="1"/>
        </dgm:presLayoutVars>
      </dgm:prSet>
      <dgm:spPr/>
    </dgm:pt>
    <dgm:pt modelId="{C23C905D-E9E8-EA48-BFA7-98ED779D01D4}" type="pres">
      <dgm:prSet presAssocID="{CE1111A3-92F1-4642-9C18-53D4C7651E77}" presName="childComposite" presStyleCnt="0">
        <dgm:presLayoutVars>
          <dgm:chMax val="0"/>
          <dgm:chPref val="0"/>
        </dgm:presLayoutVars>
      </dgm:prSet>
      <dgm:spPr/>
    </dgm:pt>
    <dgm:pt modelId="{E426CA1E-98E8-1A4B-94C0-A4D26E9B6C57}" type="pres">
      <dgm:prSet presAssocID="{CE1111A3-92F1-4642-9C18-53D4C7651E77}" presName="ChildAccent" presStyleLbl="solidFgAcc1" presStyleIdx="1" presStyleCnt="15"/>
      <dgm:spPr/>
    </dgm:pt>
    <dgm:pt modelId="{ACB3A6DE-8492-D24F-AD7A-975804F30293}" type="pres">
      <dgm:prSet presAssocID="{CE1111A3-92F1-4642-9C18-53D4C7651E77}" presName="Child" presStyleLbl="revTx" presStyleIdx="2" presStyleCnt="18">
        <dgm:presLayoutVars>
          <dgm:chMax val="0"/>
          <dgm:chPref val="0"/>
          <dgm:bulletEnabled val="1"/>
        </dgm:presLayoutVars>
      </dgm:prSet>
      <dgm:spPr/>
    </dgm:pt>
    <dgm:pt modelId="{D9D0AF4F-4AA8-9247-811E-2B28F510B5E0}" type="pres">
      <dgm:prSet presAssocID="{8C88E008-5437-A343-A5F2-903DB89D7DBC}" presName="childComposite" presStyleCnt="0">
        <dgm:presLayoutVars>
          <dgm:chMax val="0"/>
          <dgm:chPref val="0"/>
        </dgm:presLayoutVars>
      </dgm:prSet>
      <dgm:spPr/>
    </dgm:pt>
    <dgm:pt modelId="{42485C2E-285D-3849-8782-A228CD23C021}" type="pres">
      <dgm:prSet presAssocID="{8C88E008-5437-A343-A5F2-903DB89D7DBC}" presName="ChildAccent" presStyleLbl="solidFgAcc1" presStyleIdx="2" presStyleCnt="15"/>
      <dgm:spPr/>
    </dgm:pt>
    <dgm:pt modelId="{5AF0EF16-0D80-7B4E-9E5C-8742CAD67AA9}" type="pres">
      <dgm:prSet presAssocID="{8C88E008-5437-A343-A5F2-903DB89D7DBC}" presName="Child" presStyleLbl="revTx" presStyleIdx="3" presStyleCnt="18">
        <dgm:presLayoutVars>
          <dgm:chMax val="0"/>
          <dgm:chPref val="0"/>
          <dgm:bulletEnabled val="1"/>
        </dgm:presLayoutVars>
      </dgm:prSet>
      <dgm:spPr/>
    </dgm:pt>
    <dgm:pt modelId="{2B5A1619-DC39-1640-97D1-F5DA5B19569E}" type="pres">
      <dgm:prSet presAssocID="{37CCEFDA-FB4B-FD48-B6D5-F4B8B7FFC877}" presName="childComposite" presStyleCnt="0">
        <dgm:presLayoutVars>
          <dgm:chMax val="0"/>
          <dgm:chPref val="0"/>
        </dgm:presLayoutVars>
      </dgm:prSet>
      <dgm:spPr/>
    </dgm:pt>
    <dgm:pt modelId="{97142068-4709-DE47-B129-6A2D19E9FA8E}" type="pres">
      <dgm:prSet presAssocID="{37CCEFDA-FB4B-FD48-B6D5-F4B8B7FFC877}" presName="ChildAccent" presStyleLbl="solidFgAcc1" presStyleIdx="3" presStyleCnt="15"/>
      <dgm:spPr/>
    </dgm:pt>
    <dgm:pt modelId="{C0CEFB3C-31E2-4E49-962C-A7624AD8D40F}" type="pres">
      <dgm:prSet presAssocID="{37CCEFDA-FB4B-FD48-B6D5-F4B8B7FFC877}" presName="Child" presStyleLbl="revTx" presStyleIdx="4" presStyleCnt="18">
        <dgm:presLayoutVars>
          <dgm:chMax val="0"/>
          <dgm:chPref val="0"/>
          <dgm:bulletEnabled val="1"/>
        </dgm:presLayoutVars>
      </dgm:prSet>
      <dgm:spPr/>
    </dgm:pt>
    <dgm:pt modelId="{ECD8FB3F-E5B5-2E49-B691-85D240B8F089}" type="pres">
      <dgm:prSet presAssocID="{C49AA064-184F-1240-B2B0-1C51173DED2E}" presName="childComposite" presStyleCnt="0">
        <dgm:presLayoutVars>
          <dgm:chMax val="0"/>
          <dgm:chPref val="0"/>
        </dgm:presLayoutVars>
      </dgm:prSet>
      <dgm:spPr/>
    </dgm:pt>
    <dgm:pt modelId="{EA95BD85-88BA-8D47-8779-C9647B61DEC6}" type="pres">
      <dgm:prSet presAssocID="{C49AA064-184F-1240-B2B0-1C51173DED2E}" presName="ChildAccent" presStyleLbl="solidFgAcc1" presStyleIdx="4" presStyleCnt="15"/>
      <dgm:spPr/>
    </dgm:pt>
    <dgm:pt modelId="{88EB1F23-5745-CE4E-9492-FBB7B7D10585}" type="pres">
      <dgm:prSet presAssocID="{C49AA064-184F-1240-B2B0-1C51173DED2E}" presName="Child" presStyleLbl="revTx" presStyleIdx="5" presStyleCnt="18">
        <dgm:presLayoutVars>
          <dgm:chMax val="0"/>
          <dgm:chPref val="0"/>
          <dgm:bulletEnabled val="1"/>
        </dgm:presLayoutVars>
      </dgm:prSet>
      <dgm:spPr/>
    </dgm:pt>
    <dgm:pt modelId="{57BC98EA-9291-3543-A589-2276D05E8060}" type="pres">
      <dgm:prSet presAssocID="{7E45093B-4307-E846-9D3E-E128D958291F}" presName="root" presStyleCnt="0">
        <dgm:presLayoutVars>
          <dgm:chMax/>
          <dgm:chPref/>
        </dgm:presLayoutVars>
      </dgm:prSet>
      <dgm:spPr/>
    </dgm:pt>
    <dgm:pt modelId="{35F653EA-9184-7848-B995-D28FB1FBF306}" type="pres">
      <dgm:prSet presAssocID="{7E45093B-4307-E846-9D3E-E128D958291F}" presName="rootComposite" presStyleCnt="0">
        <dgm:presLayoutVars/>
      </dgm:prSet>
      <dgm:spPr/>
    </dgm:pt>
    <dgm:pt modelId="{82A75079-5C67-5744-8B72-2D4FBF7EA13B}" type="pres">
      <dgm:prSet presAssocID="{7E45093B-4307-E846-9D3E-E128D958291F}" presName="ParentAccent" presStyleLbl="alignNode1" presStyleIdx="1" presStyleCnt="3"/>
      <dgm:spPr/>
    </dgm:pt>
    <dgm:pt modelId="{CC931825-BE89-5E40-9732-EA9034B9DF47}" type="pres">
      <dgm:prSet presAssocID="{7E45093B-4307-E846-9D3E-E128D958291F}" presName="ParentSmallAccent" presStyleLbl="fgAcc1" presStyleIdx="1" presStyleCnt="3"/>
      <dgm:spPr/>
    </dgm:pt>
    <dgm:pt modelId="{04B31BC7-9216-104A-891C-B01614699D21}" type="pres">
      <dgm:prSet presAssocID="{7E45093B-4307-E846-9D3E-E128D958291F}" presName="Parent" presStyleLbl="revTx" presStyleIdx="6" presStyleCnt="18">
        <dgm:presLayoutVars>
          <dgm:chMax/>
          <dgm:chPref val="4"/>
          <dgm:bulletEnabled val="1"/>
        </dgm:presLayoutVars>
      </dgm:prSet>
      <dgm:spPr/>
    </dgm:pt>
    <dgm:pt modelId="{F8ECCC97-F6B5-C349-A348-E97F2730CB93}" type="pres">
      <dgm:prSet presAssocID="{7E45093B-4307-E846-9D3E-E128D958291F}" presName="childShape" presStyleCnt="0">
        <dgm:presLayoutVars>
          <dgm:chMax val="0"/>
          <dgm:chPref val="0"/>
        </dgm:presLayoutVars>
      </dgm:prSet>
      <dgm:spPr/>
    </dgm:pt>
    <dgm:pt modelId="{DF63789A-4ABA-4A43-9B6C-003F3F62623B}" type="pres">
      <dgm:prSet presAssocID="{289B30E4-FFD1-1746-AB4A-3F1DDAB7E163}" presName="childComposite" presStyleCnt="0">
        <dgm:presLayoutVars>
          <dgm:chMax val="0"/>
          <dgm:chPref val="0"/>
        </dgm:presLayoutVars>
      </dgm:prSet>
      <dgm:spPr/>
    </dgm:pt>
    <dgm:pt modelId="{C01F248A-4239-EA47-AA36-78F5CD430604}" type="pres">
      <dgm:prSet presAssocID="{289B30E4-FFD1-1746-AB4A-3F1DDAB7E163}" presName="ChildAccent" presStyleLbl="solidFgAcc1" presStyleIdx="5" presStyleCnt="15"/>
      <dgm:spPr/>
    </dgm:pt>
    <dgm:pt modelId="{F151D496-C361-2642-9505-26D41986F7E6}" type="pres">
      <dgm:prSet presAssocID="{289B30E4-FFD1-1746-AB4A-3F1DDAB7E163}" presName="Child" presStyleLbl="revTx" presStyleIdx="7" presStyleCnt="18">
        <dgm:presLayoutVars>
          <dgm:chMax val="0"/>
          <dgm:chPref val="0"/>
          <dgm:bulletEnabled val="1"/>
        </dgm:presLayoutVars>
      </dgm:prSet>
      <dgm:spPr/>
    </dgm:pt>
    <dgm:pt modelId="{5527E0FB-32D2-7147-8D08-B3C3DC2AFC92}" type="pres">
      <dgm:prSet presAssocID="{04A40EB9-DFF6-AF40-82DF-AFC2444FEA87}" presName="childComposite" presStyleCnt="0">
        <dgm:presLayoutVars>
          <dgm:chMax val="0"/>
          <dgm:chPref val="0"/>
        </dgm:presLayoutVars>
      </dgm:prSet>
      <dgm:spPr/>
    </dgm:pt>
    <dgm:pt modelId="{C0CBFB60-114B-AA49-953A-4A22710272B9}" type="pres">
      <dgm:prSet presAssocID="{04A40EB9-DFF6-AF40-82DF-AFC2444FEA87}" presName="ChildAccent" presStyleLbl="solidFgAcc1" presStyleIdx="6" presStyleCnt="15"/>
      <dgm:spPr/>
    </dgm:pt>
    <dgm:pt modelId="{E13B40FE-F68B-2C4D-9650-2BA52822CFC5}" type="pres">
      <dgm:prSet presAssocID="{04A40EB9-DFF6-AF40-82DF-AFC2444FEA87}" presName="Child" presStyleLbl="revTx" presStyleIdx="8" presStyleCnt="18">
        <dgm:presLayoutVars>
          <dgm:chMax val="0"/>
          <dgm:chPref val="0"/>
          <dgm:bulletEnabled val="1"/>
        </dgm:presLayoutVars>
      </dgm:prSet>
      <dgm:spPr/>
    </dgm:pt>
    <dgm:pt modelId="{82D2F4E9-6FBC-914F-BB45-949A3C149437}" type="pres">
      <dgm:prSet presAssocID="{623A39A0-0B5B-614A-9CA4-DB73C2E53BF6}" presName="childComposite" presStyleCnt="0">
        <dgm:presLayoutVars>
          <dgm:chMax val="0"/>
          <dgm:chPref val="0"/>
        </dgm:presLayoutVars>
      </dgm:prSet>
      <dgm:spPr/>
    </dgm:pt>
    <dgm:pt modelId="{4412B364-7FCB-1841-9CD5-7FAEF45E874F}" type="pres">
      <dgm:prSet presAssocID="{623A39A0-0B5B-614A-9CA4-DB73C2E53BF6}" presName="ChildAccent" presStyleLbl="solidFgAcc1" presStyleIdx="7" presStyleCnt="15"/>
      <dgm:spPr/>
    </dgm:pt>
    <dgm:pt modelId="{0E25BB2D-77A4-0040-8BA8-0CBCCB319535}" type="pres">
      <dgm:prSet presAssocID="{623A39A0-0B5B-614A-9CA4-DB73C2E53BF6}" presName="Child" presStyleLbl="revTx" presStyleIdx="9" presStyleCnt="18">
        <dgm:presLayoutVars>
          <dgm:chMax val="0"/>
          <dgm:chPref val="0"/>
          <dgm:bulletEnabled val="1"/>
        </dgm:presLayoutVars>
      </dgm:prSet>
      <dgm:spPr/>
    </dgm:pt>
    <dgm:pt modelId="{94B53F08-181A-C34D-8FBE-C3AFE8AB3B6E}" type="pres">
      <dgm:prSet presAssocID="{855CCAF0-FB1D-D046-83C9-34EEDE42408F}" presName="childComposite" presStyleCnt="0">
        <dgm:presLayoutVars>
          <dgm:chMax val="0"/>
          <dgm:chPref val="0"/>
        </dgm:presLayoutVars>
      </dgm:prSet>
      <dgm:spPr/>
    </dgm:pt>
    <dgm:pt modelId="{5EE49BCE-1012-A943-878C-B798F334C1FC}" type="pres">
      <dgm:prSet presAssocID="{855CCAF0-FB1D-D046-83C9-34EEDE42408F}" presName="ChildAccent" presStyleLbl="solidFgAcc1" presStyleIdx="8" presStyleCnt="15"/>
      <dgm:spPr/>
    </dgm:pt>
    <dgm:pt modelId="{9FF837EB-811A-2947-BE72-1AD6AA4B0D3B}" type="pres">
      <dgm:prSet presAssocID="{855CCAF0-FB1D-D046-83C9-34EEDE42408F}" presName="Child" presStyleLbl="revTx" presStyleIdx="10" presStyleCnt="18">
        <dgm:presLayoutVars>
          <dgm:chMax val="0"/>
          <dgm:chPref val="0"/>
          <dgm:bulletEnabled val="1"/>
        </dgm:presLayoutVars>
      </dgm:prSet>
      <dgm:spPr/>
    </dgm:pt>
    <dgm:pt modelId="{73841CD8-A469-514A-AEBF-0A300CFAECBA}" type="pres">
      <dgm:prSet presAssocID="{CC788CE5-36FC-2946-9080-584B380F8A3F}" presName="childComposite" presStyleCnt="0">
        <dgm:presLayoutVars>
          <dgm:chMax val="0"/>
          <dgm:chPref val="0"/>
        </dgm:presLayoutVars>
      </dgm:prSet>
      <dgm:spPr/>
    </dgm:pt>
    <dgm:pt modelId="{57CCF1F3-9631-7B4C-84D6-828091A2BBCA}" type="pres">
      <dgm:prSet presAssocID="{CC788CE5-36FC-2946-9080-584B380F8A3F}" presName="ChildAccent" presStyleLbl="solidFgAcc1" presStyleIdx="9" presStyleCnt="15"/>
      <dgm:spPr/>
    </dgm:pt>
    <dgm:pt modelId="{427889A1-DE7A-7948-9627-2D5AA5E86E14}" type="pres">
      <dgm:prSet presAssocID="{CC788CE5-36FC-2946-9080-584B380F8A3F}" presName="Child" presStyleLbl="revTx" presStyleIdx="11" presStyleCnt="18">
        <dgm:presLayoutVars>
          <dgm:chMax val="0"/>
          <dgm:chPref val="0"/>
          <dgm:bulletEnabled val="1"/>
        </dgm:presLayoutVars>
      </dgm:prSet>
      <dgm:spPr/>
    </dgm:pt>
    <dgm:pt modelId="{FB8B3CE1-7BF4-2C4D-BD19-A1D9535DC6F1}" type="pres">
      <dgm:prSet presAssocID="{20F85A92-7901-3E40-8D99-85C060C10393}" presName="root" presStyleCnt="0">
        <dgm:presLayoutVars>
          <dgm:chMax/>
          <dgm:chPref/>
        </dgm:presLayoutVars>
      </dgm:prSet>
      <dgm:spPr/>
    </dgm:pt>
    <dgm:pt modelId="{F8287F8D-ED3F-4743-BAD1-811C57C49567}" type="pres">
      <dgm:prSet presAssocID="{20F85A92-7901-3E40-8D99-85C060C10393}" presName="rootComposite" presStyleCnt="0">
        <dgm:presLayoutVars/>
      </dgm:prSet>
      <dgm:spPr/>
    </dgm:pt>
    <dgm:pt modelId="{B5AA871B-B5C9-394E-8C2B-27A90A9419C2}" type="pres">
      <dgm:prSet presAssocID="{20F85A92-7901-3E40-8D99-85C060C10393}" presName="ParentAccent" presStyleLbl="alignNode1" presStyleIdx="2" presStyleCnt="3"/>
      <dgm:spPr/>
    </dgm:pt>
    <dgm:pt modelId="{C2774669-FD7B-AC48-A274-8053C429998F}" type="pres">
      <dgm:prSet presAssocID="{20F85A92-7901-3E40-8D99-85C060C10393}" presName="ParentSmallAccent" presStyleLbl="fgAcc1" presStyleIdx="2" presStyleCnt="3"/>
      <dgm:spPr/>
    </dgm:pt>
    <dgm:pt modelId="{946102F3-D30C-4A4B-8A9E-755A617C9AC4}" type="pres">
      <dgm:prSet presAssocID="{20F85A92-7901-3E40-8D99-85C060C10393}" presName="Parent" presStyleLbl="revTx" presStyleIdx="12" presStyleCnt="18">
        <dgm:presLayoutVars>
          <dgm:chMax/>
          <dgm:chPref val="4"/>
          <dgm:bulletEnabled val="1"/>
        </dgm:presLayoutVars>
      </dgm:prSet>
      <dgm:spPr/>
    </dgm:pt>
    <dgm:pt modelId="{CB33DA07-9EE6-7D41-9E1B-F775D3248F28}" type="pres">
      <dgm:prSet presAssocID="{20F85A92-7901-3E40-8D99-85C060C10393}" presName="childShape" presStyleCnt="0">
        <dgm:presLayoutVars>
          <dgm:chMax val="0"/>
          <dgm:chPref val="0"/>
        </dgm:presLayoutVars>
      </dgm:prSet>
      <dgm:spPr/>
    </dgm:pt>
    <dgm:pt modelId="{33D35581-6EF3-1C47-997D-5538237F3F8E}" type="pres">
      <dgm:prSet presAssocID="{8CF561C4-BDE2-274C-BAE1-219934E194FD}" presName="childComposite" presStyleCnt="0">
        <dgm:presLayoutVars>
          <dgm:chMax val="0"/>
          <dgm:chPref val="0"/>
        </dgm:presLayoutVars>
      </dgm:prSet>
      <dgm:spPr/>
    </dgm:pt>
    <dgm:pt modelId="{C1C8C954-21F1-114C-9A99-6D2080F73950}" type="pres">
      <dgm:prSet presAssocID="{8CF561C4-BDE2-274C-BAE1-219934E194FD}" presName="ChildAccent" presStyleLbl="solidFgAcc1" presStyleIdx="10" presStyleCnt="15"/>
      <dgm:spPr/>
    </dgm:pt>
    <dgm:pt modelId="{A23ECE52-48A1-CF47-80DE-34789B4633BE}" type="pres">
      <dgm:prSet presAssocID="{8CF561C4-BDE2-274C-BAE1-219934E194FD}" presName="Child" presStyleLbl="revTx" presStyleIdx="13" presStyleCnt="18">
        <dgm:presLayoutVars>
          <dgm:chMax val="0"/>
          <dgm:chPref val="0"/>
          <dgm:bulletEnabled val="1"/>
        </dgm:presLayoutVars>
      </dgm:prSet>
      <dgm:spPr/>
    </dgm:pt>
    <dgm:pt modelId="{1D33D1AA-F546-A641-9FE1-2E1918363929}" type="pres">
      <dgm:prSet presAssocID="{7A170ED0-4516-EC41-98ED-C38D89E41012}" presName="childComposite" presStyleCnt="0">
        <dgm:presLayoutVars>
          <dgm:chMax val="0"/>
          <dgm:chPref val="0"/>
        </dgm:presLayoutVars>
      </dgm:prSet>
      <dgm:spPr/>
    </dgm:pt>
    <dgm:pt modelId="{880CEB08-3327-1B48-9255-1CCBF0E69DB1}" type="pres">
      <dgm:prSet presAssocID="{7A170ED0-4516-EC41-98ED-C38D89E41012}" presName="ChildAccent" presStyleLbl="solidFgAcc1" presStyleIdx="11" presStyleCnt="15"/>
      <dgm:spPr/>
    </dgm:pt>
    <dgm:pt modelId="{F521CD0A-2C8D-5D4F-B9D1-8C09D3B01265}" type="pres">
      <dgm:prSet presAssocID="{7A170ED0-4516-EC41-98ED-C38D89E41012}" presName="Child" presStyleLbl="revTx" presStyleIdx="14" presStyleCnt="18">
        <dgm:presLayoutVars>
          <dgm:chMax val="0"/>
          <dgm:chPref val="0"/>
          <dgm:bulletEnabled val="1"/>
        </dgm:presLayoutVars>
      </dgm:prSet>
      <dgm:spPr/>
    </dgm:pt>
    <dgm:pt modelId="{5660CB6E-833F-ED4A-94B2-366EF089C27D}" type="pres">
      <dgm:prSet presAssocID="{EECA98E2-0AF1-114B-87A0-8EBEE33CDD53}" presName="childComposite" presStyleCnt="0">
        <dgm:presLayoutVars>
          <dgm:chMax val="0"/>
          <dgm:chPref val="0"/>
        </dgm:presLayoutVars>
      </dgm:prSet>
      <dgm:spPr/>
    </dgm:pt>
    <dgm:pt modelId="{A4ED7A85-A6AB-E048-89B4-3BBCFA46D00C}" type="pres">
      <dgm:prSet presAssocID="{EECA98E2-0AF1-114B-87A0-8EBEE33CDD53}" presName="ChildAccent" presStyleLbl="solidFgAcc1" presStyleIdx="12" presStyleCnt="15"/>
      <dgm:spPr/>
    </dgm:pt>
    <dgm:pt modelId="{D94E511D-D70E-8D48-B20C-A10CCFE492E8}" type="pres">
      <dgm:prSet presAssocID="{EECA98E2-0AF1-114B-87A0-8EBEE33CDD53}" presName="Child" presStyleLbl="revTx" presStyleIdx="15" presStyleCnt="18">
        <dgm:presLayoutVars>
          <dgm:chMax val="0"/>
          <dgm:chPref val="0"/>
          <dgm:bulletEnabled val="1"/>
        </dgm:presLayoutVars>
      </dgm:prSet>
      <dgm:spPr/>
    </dgm:pt>
    <dgm:pt modelId="{B47F997A-D102-584D-BB0E-F025D40A46B4}" type="pres">
      <dgm:prSet presAssocID="{0D120A51-1437-4B4C-BB53-497C60D6D962}" presName="childComposite" presStyleCnt="0">
        <dgm:presLayoutVars>
          <dgm:chMax val="0"/>
          <dgm:chPref val="0"/>
        </dgm:presLayoutVars>
      </dgm:prSet>
      <dgm:spPr/>
    </dgm:pt>
    <dgm:pt modelId="{1FC8A430-75DC-E347-B820-DC81A1213ABB}" type="pres">
      <dgm:prSet presAssocID="{0D120A51-1437-4B4C-BB53-497C60D6D962}" presName="ChildAccent" presStyleLbl="solidFgAcc1" presStyleIdx="13" presStyleCnt="15"/>
      <dgm:spPr/>
    </dgm:pt>
    <dgm:pt modelId="{5BF3539A-C9BA-F148-B46A-FC2D0ACF9F0D}" type="pres">
      <dgm:prSet presAssocID="{0D120A51-1437-4B4C-BB53-497C60D6D962}" presName="Child" presStyleLbl="revTx" presStyleIdx="16" presStyleCnt="18">
        <dgm:presLayoutVars>
          <dgm:chMax val="0"/>
          <dgm:chPref val="0"/>
          <dgm:bulletEnabled val="1"/>
        </dgm:presLayoutVars>
      </dgm:prSet>
      <dgm:spPr/>
    </dgm:pt>
    <dgm:pt modelId="{47CF613F-BC23-6A46-ACF8-7E56BA99C631}" type="pres">
      <dgm:prSet presAssocID="{8E2733BA-4604-5741-A677-AB6106C5DEF6}" presName="childComposite" presStyleCnt="0">
        <dgm:presLayoutVars>
          <dgm:chMax val="0"/>
          <dgm:chPref val="0"/>
        </dgm:presLayoutVars>
      </dgm:prSet>
      <dgm:spPr/>
    </dgm:pt>
    <dgm:pt modelId="{B0D972C7-1A49-214C-8F2F-0810C9D3AF91}" type="pres">
      <dgm:prSet presAssocID="{8E2733BA-4604-5741-A677-AB6106C5DEF6}" presName="ChildAccent" presStyleLbl="solidFgAcc1" presStyleIdx="14" presStyleCnt="15"/>
      <dgm:spPr/>
    </dgm:pt>
    <dgm:pt modelId="{9AF9006B-99F9-D845-868F-410B9F5D00D8}" type="pres">
      <dgm:prSet presAssocID="{8E2733BA-4604-5741-A677-AB6106C5DEF6}" presName="Child" presStyleLbl="revTx" presStyleIdx="17" presStyleCnt="18">
        <dgm:presLayoutVars>
          <dgm:chMax val="0"/>
          <dgm:chPref val="0"/>
          <dgm:bulletEnabled val="1"/>
        </dgm:presLayoutVars>
      </dgm:prSet>
      <dgm:spPr/>
    </dgm:pt>
  </dgm:ptLst>
  <dgm:cxnLst>
    <dgm:cxn modelId="{B8A31D00-AE71-E044-9D2E-3E1CB60A9F1B}" type="presOf" srcId="{8C88E008-5437-A343-A5F2-903DB89D7DBC}" destId="{5AF0EF16-0D80-7B4E-9E5C-8742CAD67AA9}" srcOrd="0" destOrd="0" presId="urn:microsoft.com/office/officeart/2008/layout/SquareAccentList"/>
    <dgm:cxn modelId="{3A88020B-B2D1-954E-9746-C6079F140146}" type="presOf" srcId="{37CCEFDA-FB4B-FD48-B6D5-F4B8B7FFC877}" destId="{C0CEFB3C-31E2-4E49-962C-A7624AD8D40F}" srcOrd="0" destOrd="0" presId="urn:microsoft.com/office/officeart/2008/layout/SquareAccentList"/>
    <dgm:cxn modelId="{F2172311-9080-4D49-82F5-27CACA5F88F4}" type="presOf" srcId="{20F85A92-7901-3E40-8D99-85C060C10393}" destId="{946102F3-D30C-4A4B-8A9E-755A617C9AC4}" srcOrd="0" destOrd="0" presId="urn:microsoft.com/office/officeart/2008/layout/SquareAccentList"/>
    <dgm:cxn modelId="{7A30FD15-4DCE-214D-9F24-65AB05658F7A}" srcId="{7E45093B-4307-E846-9D3E-E128D958291F}" destId="{289B30E4-FFD1-1746-AB4A-3F1DDAB7E163}" srcOrd="0" destOrd="0" parTransId="{9F344D93-87A8-524A-9D67-246F0201BBD5}" sibTransId="{D4A671D2-9DBA-DB4A-9485-4472ACCEE876}"/>
    <dgm:cxn modelId="{530AB219-A929-2B46-B731-EE814169A233}" type="presOf" srcId="{7A170ED0-4516-EC41-98ED-C38D89E41012}" destId="{F521CD0A-2C8D-5D4F-B9D1-8C09D3B01265}" srcOrd="0" destOrd="0" presId="urn:microsoft.com/office/officeart/2008/layout/SquareAccentList"/>
    <dgm:cxn modelId="{DF2B5E26-75EF-8C4B-B910-252D0B4D8E55}" srcId="{7E45093B-4307-E846-9D3E-E128D958291F}" destId="{623A39A0-0B5B-614A-9CA4-DB73C2E53BF6}" srcOrd="2" destOrd="0" parTransId="{128D4C86-7931-EA47-BE6C-EF2F979FF8F9}" sibTransId="{7A6A1466-DC05-9B4A-BB5E-0B97BA7DBAD2}"/>
    <dgm:cxn modelId="{F6803E27-B929-3443-B4FB-3DD7D458F31B}" srcId="{20F85A92-7901-3E40-8D99-85C060C10393}" destId="{0D120A51-1437-4B4C-BB53-497C60D6D962}" srcOrd="3" destOrd="0" parTransId="{F9F05B48-A550-DE41-AA8D-17AC909DB13D}" sibTransId="{84C43E2F-27B0-2E40-900E-90995C691B71}"/>
    <dgm:cxn modelId="{96A0662E-113F-144A-A935-3894682FC49F}" type="presOf" srcId="{35987C01-8464-3244-A79A-E2CDA9B02C52}" destId="{63B97DA7-54FA-2740-B480-7E927D18C61E}" srcOrd="0" destOrd="0" presId="urn:microsoft.com/office/officeart/2008/layout/SquareAccentList"/>
    <dgm:cxn modelId="{A259A437-46FA-B543-8C48-066D4E9D37EA}" srcId="{BD40796F-E24E-0445-99E1-4DB6B1D4A790}" destId="{8C88E008-5437-A343-A5F2-903DB89D7DBC}" srcOrd="2" destOrd="0" parTransId="{5D674D97-A834-B14C-A966-29B44FBD5FCB}" sibTransId="{1ECE1804-64DA-0246-A088-AD159042B915}"/>
    <dgm:cxn modelId="{AE6C3E3D-B661-9D46-B9BF-F5C73DAD2288}" type="presOf" srcId="{04A40EB9-DFF6-AF40-82DF-AFC2444FEA87}" destId="{E13B40FE-F68B-2C4D-9650-2BA52822CFC5}" srcOrd="0" destOrd="0" presId="urn:microsoft.com/office/officeart/2008/layout/SquareAccentList"/>
    <dgm:cxn modelId="{6D576C40-4440-4246-A440-A635446093FB}" srcId="{BD40796F-E24E-0445-99E1-4DB6B1D4A790}" destId="{35987C01-8464-3244-A79A-E2CDA9B02C52}" srcOrd="0" destOrd="0" parTransId="{395FDC6D-FF5A-694B-B2A4-C8946AD45762}" sibTransId="{EA9A06EB-DBB9-6541-90DB-E361656DA9C9}"/>
    <dgm:cxn modelId="{1B849B5C-B37A-604C-A3F7-B1613780615F}" type="presOf" srcId="{CC788CE5-36FC-2946-9080-584B380F8A3F}" destId="{427889A1-DE7A-7948-9627-2D5AA5E86E14}" srcOrd="0" destOrd="0" presId="urn:microsoft.com/office/officeart/2008/layout/SquareAccentList"/>
    <dgm:cxn modelId="{B7569D62-1969-354A-B722-F67545121913}" type="presOf" srcId="{289B30E4-FFD1-1746-AB4A-3F1DDAB7E163}" destId="{F151D496-C361-2642-9505-26D41986F7E6}" srcOrd="0" destOrd="0" presId="urn:microsoft.com/office/officeart/2008/layout/SquareAccentList"/>
    <dgm:cxn modelId="{EF07C566-484A-6143-8C06-A2224288E001}" type="presOf" srcId="{EECA98E2-0AF1-114B-87A0-8EBEE33CDD53}" destId="{D94E511D-D70E-8D48-B20C-A10CCFE492E8}" srcOrd="0" destOrd="0" presId="urn:microsoft.com/office/officeart/2008/layout/SquareAccentList"/>
    <dgm:cxn modelId="{63C32648-CF0B-894E-BE2B-1D440C91ACA0}" srcId="{4BC88F12-995A-FF46-8AD0-BFA6C8C8CB86}" destId="{20F85A92-7901-3E40-8D99-85C060C10393}" srcOrd="2" destOrd="0" parTransId="{B75CA9F4-89CA-9446-B06D-53BC391DB738}" sibTransId="{0C316E70-E71E-1849-8C99-3980834940AC}"/>
    <dgm:cxn modelId="{6912B569-9D56-1B43-93FB-38D56C307D8B}" srcId="{4BC88F12-995A-FF46-8AD0-BFA6C8C8CB86}" destId="{7E45093B-4307-E846-9D3E-E128D958291F}" srcOrd="1" destOrd="0" parTransId="{49E20CAC-8F8C-FD40-A5D4-AC2C94908E7D}" sibTransId="{9EEAEAC2-52A5-3B49-A9FB-FA0E8714D096}"/>
    <dgm:cxn modelId="{7EC3E44C-E5FC-3948-878E-95FB8B33BA06}" srcId="{20F85A92-7901-3E40-8D99-85C060C10393}" destId="{8E2733BA-4604-5741-A677-AB6106C5DEF6}" srcOrd="4" destOrd="0" parTransId="{DF0BD0D0-8665-0B47-A311-1C52CB8BE3DF}" sibTransId="{4D971B05-9EB8-1242-BC27-668A81A74805}"/>
    <dgm:cxn modelId="{73414451-1B0A-334A-8F33-9302A16B8185}" type="presOf" srcId="{CE1111A3-92F1-4642-9C18-53D4C7651E77}" destId="{ACB3A6DE-8492-D24F-AD7A-975804F30293}" srcOrd="0" destOrd="0" presId="urn:microsoft.com/office/officeart/2008/layout/SquareAccentList"/>
    <dgm:cxn modelId="{EC602157-4806-E149-846E-E0072B9B24FA}" srcId="{7E45093B-4307-E846-9D3E-E128D958291F}" destId="{855CCAF0-FB1D-D046-83C9-34EEDE42408F}" srcOrd="3" destOrd="0" parTransId="{139E3DBC-3B97-7746-8CBA-1CAB7A7E4445}" sibTransId="{CB89CDB4-7A04-AB4E-B96F-2C622B714711}"/>
    <dgm:cxn modelId="{A0141580-8626-5A41-9846-C30D0FA38252}" srcId="{BD40796F-E24E-0445-99E1-4DB6B1D4A790}" destId="{37CCEFDA-FB4B-FD48-B6D5-F4B8B7FFC877}" srcOrd="3" destOrd="0" parTransId="{D617B002-FFB3-7A4A-9D41-AE2E8A68D957}" sibTransId="{713E2045-F0FC-4A4E-B93A-48D93F6019AF}"/>
    <dgm:cxn modelId="{F47EB386-9B76-4947-B268-C8DA5003C330}" type="presOf" srcId="{0D120A51-1437-4B4C-BB53-497C60D6D962}" destId="{5BF3539A-C9BA-F148-B46A-FC2D0ACF9F0D}" srcOrd="0" destOrd="0" presId="urn:microsoft.com/office/officeart/2008/layout/SquareAccentList"/>
    <dgm:cxn modelId="{B918E688-0F63-E246-9AB4-BABE2BC2DA08}" type="presOf" srcId="{7E45093B-4307-E846-9D3E-E128D958291F}" destId="{04B31BC7-9216-104A-891C-B01614699D21}" srcOrd="0" destOrd="0" presId="urn:microsoft.com/office/officeart/2008/layout/SquareAccentList"/>
    <dgm:cxn modelId="{4EEBF68D-A4F8-7047-8BB7-9A38028DD51D}" srcId="{BD40796F-E24E-0445-99E1-4DB6B1D4A790}" destId="{CE1111A3-92F1-4642-9C18-53D4C7651E77}" srcOrd="1" destOrd="0" parTransId="{8E126B0C-195E-724F-95B2-821980856C40}" sibTransId="{77A32846-14B8-C747-A1B3-583C989DB50B}"/>
    <dgm:cxn modelId="{FBC39AAB-032D-DD4E-9BE3-C9E8061D77FA}" srcId="{7E45093B-4307-E846-9D3E-E128D958291F}" destId="{CC788CE5-36FC-2946-9080-584B380F8A3F}" srcOrd="4" destOrd="0" parTransId="{82BEEFDF-7A18-234B-8F8B-7D80E1B3A75E}" sibTransId="{44AE603C-281F-054D-9A9F-6AFC468F59A2}"/>
    <dgm:cxn modelId="{B12C9CB5-B727-524E-A01E-274C3546F78B}" srcId="{20F85A92-7901-3E40-8D99-85C060C10393}" destId="{EECA98E2-0AF1-114B-87A0-8EBEE33CDD53}" srcOrd="2" destOrd="0" parTransId="{1C6E939F-9187-2541-A6A0-1F8C0A45B061}" sibTransId="{D58E5137-F52E-B845-9930-9090A51AAAC6}"/>
    <dgm:cxn modelId="{7B5DCBB8-C06A-0646-9EE8-9224B746BFC1}" type="presOf" srcId="{855CCAF0-FB1D-D046-83C9-34EEDE42408F}" destId="{9FF837EB-811A-2947-BE72-1AD6AA4B0D3B}" srcOrd="0" destOrd="0" presId="urn:microsoft.com/office/officeart/2008/layout/SquareAccentList"/>
    <dgm:cxn modelId="{3804F2BB-FC7E-1148-A94B-D19957B00BF0}" srcId="{20F85A92-7901-3E40-8D99-85C060C10393}" destId="{8CF561C4-BDE2-274C-BAE1-219934E194FD}" srcOrd="0" destOrd="0" parTransId="{C2016B9B-BF85-A948-92CB-AFCEB928850A}" sibTransId="{6668BA50-B282-344E-80FC-066280A2F86D}"/>
    <dgm:cxn modelId="{D75F73BD-2381-2E4B-A0D9-8C8ED1CD2277}" type="presOf" srcId="{BD40796F-E24E-0445-99E1-4DB6B1D4A790}" destId="{468E8FD6-8C05-3441-AB32-24B8CBF85093}" srcOrd="0" destOrd="0" presId="urn:microsoft.com/office/officeart/2008/layout/SquareAccentList"/>
    <dgm:cxn modelId="{F01945BF-60A8-814D-9D6E-F5ADCF257F6E}" srcId="{4BC88F12-995A-FF46-8AD0-BFA6C8C8CB86}" destId="{BD40796F-E24E-0445-99E1-4DB6B1D4A790}" srcOrd="0" destOrd="0" parTransId="{D11BA9B8-A0C3-604D-BCD3-E97AE5260063}" sibTransId="{E618E3D4-3BF4-714C-A7C3-F03E80B7D0A7}"/>
    <dgm:cxn modelId="{DCADA1BF-CF57-E248-A229-EB874D4F8814}" srcId="{7E45093B-4307-E846-9D3E-E128D958291F}" destId="{04A40EB9-DFF6-AF40-82DF-AFC2444FEA87}" srcOrd="1" destOrd="0" parTransId="{F8235648-0FAF-764C-A489-5D7D7EE0CE30}" sibTransId="{A955EA86-7421-CF43-BD72-BA27698767F5}"/>
    <dgm:cxn modelId="{6C7ED8C9-8F46-E742-B1F1-1AD07A30003A}" type="presOf" srcId="{623A39A0-0B5B-614A-9CA4-DB73C2E53BF6}" destId="{0E25BB2D-77A4-0040-8BA8-0CBCCB319535}" srcOrd="0" destOrd="0" presId="urn:microsoft.com/office/officeart/2008/layout/SquareAccentList"/>
    <dgm:cxn modelId="{FDFCAACC-DC27-8F48-A77F-B0E196548D6F}" srcId="{BD40796F-E24E-0445-99E1-4DB6B1D4A790}" destId="{C49AA064-184F-1240-B2B0-1C51173DED2E}" srcOrd="4" destOrd="0" parTransId="{0EAA1257-932B-C848-9B0A-170752ECE933}" sibTransId="{59BC680D-578B-5443-88FE-558A78218290}"/>
    <dgm:cxn modelId="{BD9403CD-5858-184F-AD45-91152CE317D5}" srcId="{20F85A92-7901-3E40-8D99-85C060C10393}" destId="{7A170ED0-4516-EC41-98ED-C38D89E41012}" srcOrd="1" destOrd="0" parTransId="{DC6F049E-F802-C14F-BD01-6212C2FFDCC0}" sibTransId="{1293AB1B-2ABB-E646-A8C3-1C0CB08DB307}"/>
    <dgm:cxn modelId="{5C0E51CE-37A3-5949-ABCB-796A98687029}" type="presOf" srcId="{8E2733BA-4604-5741-A677-AB6106C5DEF6}" destId="{9AF9006B-99F9-D845-868F-410B9F5D00D8}" srcOrd="0" destOrd="0" presId="urn:microsoft.com/office/officeart/2008/layout/SquareAccentList"/>
    <dgm:cxn modelId="{E8540ADD-62B2-314A-BDCA-EB5DBD98ABC5}" type="presOf" srcId="{4BC88F12-995A-FF46-8AD0-BFA6C8C8CB86}" destId="{79D03256-FDE5-E64E-AC66-1E2DFE6DFC96}" srcOrd="0" destOrd="0" presId="urn:microsoft.com/office/officeart/2008/layout/SquareAccentList"/>
    <dgm:cxn modelId="{B4BCD6EE-9137-B945-BCC3-93309F5BAA10}" type="presOf" srcId="{C49AA064-184F-1240-B2B0-1C51173DED2E}" destId="{88EB1F23-5745-CE4E-9492-FBB7B7D10585}" srcOrd="0" destOrd="0" presId="urn:microsoft.com/office/officeart/2008/layout/SquareAccentList"/>
    <dgm:cxn modelId="{329A33F7-1560-F447-BD45-CE240092FE81}" type="presOf" srcId="{8CF561C4-BDE2-274C-BAE1-219934E194FD}" destId="{A23ECE52-48A1-CF47-80DE-34789B4633BE}" srcOrd="0" destOrd="0" presId="urn:microsoft.com/office/officeart/2008/layout/SquareAccentList"/>
    <dgm:cxn modelId="{130EE3B9-7509-6C41-9F37-C8EC8871C704}" type="presParOf" srcId="{79D03256-FDE5-E64E-AC66-1E2DFE6DFC96}" destId="{591AC86E-0DE8-D94E-A133-BE03A6C6840E}" srcOrd="0" destOrd="0" presId="urn:microsoft.com/office/officeart/2008/layout/SquareAccentList"/>
    <dgm:cxn modelId="{74C16C88-C37D-D54F-B433-883DB42B8D66}" type="presParOf" srcId="{591AC86E-0DE8-D94E-A133-BE03A6C6840E}" destId="{6EA42957-3CB9-0C4B-B505-D407F626153E}" srcOrd="0" destOrd="0" presId="urn:microsoft.com/office/officeart/2008/layout/SquareAccentList"/>
    <dgm:cxn modelId="{98707A42-4E79-5F4C-9DCC-EA2EF39B5069}" type="presParOf" srcId="{6EA42957-3CB9-0C4B-B505-D407F626153E}" destId="{9083C9D7-44AF-D445-83D7-CC04939CA3D9}" srcOrd="0" destOrd="0" presId="urn:microsoft.com/office/officeart/2008/layout/SquareAccentList"/>
    <dgm:cxn modelId="{F5333AC4-0ACE-B345-BEEE-CE24B305D189}" type="presParOf" srcId="{6EA42957-3CB9-0C4B-B505-D407F626153E}" destId="{669FB539-22C5-8746-B389-BBE5DD80D10E}" srcOrd="1" destOrd="0" presId="urn:microsoft.com/office/officeart/2008/layout/SquareAccentList"/>
    <dgm:cxn modelId="{67C85535-7B27-D04F-A3C7-4B219DF49802}" type="presParOf" srcId="{6EA42957-3CB9-0C4B-B505-D407F626153E}" destId="{468E8FD6-8C05-3441-AB32-24B8CBF85093}" srcOrd="2" destOrd="0" presId="urn:microsoft.com/office/officeart/2008/layout/SquareAccentList"/>
    <dgm:cxn modelId="{B80CD254-08B2-A046-91DF-EB77D98C8C7C}" type="presParOf" srcId="{591AC86E-0DE8-D94E-A133-BE03A6C6840E}" destId="{B9DEA770-613C-FD47-9405-996E23EA2781}" srcOrd="1" destOrd="0" presId="urn:microsoft.com/office/officeart/2008/layout/SquareAccentList"/>
    <dgm:cxn modelId="{E5BBAB38-2CE7-CB4B-A18F-F3BF75473CBF}" type="presParOf" srcId="{B9DEA770-613C-FD47-9405-996E23EA2781}" destId="{BB0F42D4-D887-FB4C-9C63-4708EF4C9B1A}" srcOrd="0" destOrd="0" presId="urn:microsoft.com/office/officeart/2008/layout/SquareAccentList"/>
    <dgm:cxn modelId="{1380072A-B459-194E-9BFA-C2DB6961C824}" type="presParOf" srcId="{BB0F42D4-D887-FB4C-9C63-4708EF4C9B1A}" destId="{FB15EE63-0AD2-914E-B1CE-4A3D0E982A7F}" srcOrd="0" destOrd="0" presId="urn:microsoft.com/office/officeart/2008/layout/SquareAccentList"/>
    <dgm:cxn modelId="{0104429D-3D01-5149-B7BD-6A56C3476D1F}" type="presParOf" srcId="{BB0F42D4-D887-FB4C-9C63-4708EF4C9B1A}" destId="{63B97DA7-54FA-2740-B480-7E927D18C61E}" srcOrd="1" destOrd="0" presId="urn:microsoft.com/office/officeart/2008/layout/SquareAccentList"/>
    <dgm:cxn modelId="{F08A62C3-593F-184C-9E75-C27E9233EC02}" type="presParOf" srcId="{B9DEA770-613C-FD47-9405-996E23EA2781}" destId="{C23C905D-E9E8-EA48-BFA7-98ED779D01D4}" srcOrd="1" destOrd="0" presId="urn:microsoft.com/office/officeart/2008/layout/SquareAccentList"/>
    <dgm:cxn modelId="{1336F153-40C9-C340-B08F-72DB06B24ED2}" type="presParOf" srcId="{C23C905D-E9E8-EA48-BFA7-98ED779D01D4}" destId="{E426CA1E-98E8-1A4B-94C0-A4D26E9B6C57}" srcOrd="0" destOrd="0" presId="urn:microsoft.com/office/officeart/2008/layout/SquareAccentList"/>
    <dgm:cxn modelId="{EFF061D7-1135-214D-919A-BF14D10703DA}" type="presParOf" srcId="{C23C905D-E9E8-EA48-BFA7-98ED779D01D4}" destId="{ACB3A6DE-8492-D24F-AD7A-975804F30293}" srcOrd="1" destOrd="0" presId="urn:microsoft.com/office/officeart/2008/layout/SquareAccentList"/>
    <dgm:cxn modelId="{413F95D5-4984-6145-84FB-D9C3A45C9070}" type="presParOf" srcId="{B9DEA770-613C-FD47-9405-996E23EA2781}" destId="{D9D0AF4F-4AA8-9247-811E-2B28F510B5E0}" srcOrd="2" destOrd="0" presId="urn:microsoft.com/office/officeart/2008/layout/SquareAccentList"/>
    <dgm:cxn modelId="{9D32DCF0-C95F-6F46-96C9-05E6F98F1D1C}" type="presParOf" srcId="{D9D0AF4F-4AA8-9247-811E-2B28F510B5E0}" destId="{42485C2E-285D-3849-8782-A228CD23C021}" srcOrd="0" destOrd="0" presId="urn:microsoft.com/office/officeart/2008/layout/SquareAccentList"/>
    <dgm:cxn modelId="{F0AABA8A-DDF3-3541-B620-FC7CEE4BD75A}" type="presParOf" srcId="{D9D0AF4F-4AA8-9247-811E-2B28F510B5E0}" destId="{5AF0EF16-0D80-7B4E-9E5C-8742CAD67AA9}" srcOrd="1" destOrd="0" presId="urn:microsoft.com/office/officeart/2008/layout/SquareAccentList"/>
    <dgm:cxn modelId="{60C0E636-6B1D-0B40-868E-337409536AC9}" type="presParOf" srcId="{B9DEA770-613C-FD47-9405-996E23EA2781}" destId="{2B5A1619-DC39-1640-97D1-F5DA5B19569E}" srcOrd="3" destOrd="0" presId="urn:microsoft.com/office/officeart/2008/layout/SquareAccentList"/>
    <dgm:cxn modelId="{9A2A76AA-83E6-1D49-8959-AB71BC8C551C}" type="presParOf" srcId="{2B5A1619-DC39-1640-97D1-F5DA5B19569E}" destId="{97142068-4709-DE47-B129-6A2D19E9FA8E}" srcOrd="0" destOrd="0" presId="urn:microsoft.com/office/officeart/2008/layout/SquareAccentList"/>
    <dgm:cxn modelId="{FDBF7F2E-942F-CC43-8D53-A0011B97A3B3}" type="presParOf" srcId="{2B5A1619-DC39-1640-97D1-F5DA5B19569E}" destId="{C0CEFB3C-31E2-4E49-962C-A7624AD8D40F}" srcOrd="1" destOrd="0" presId="urn:microsoft.com/office/officeart/2008/layout/SquareAccentList"/>
    <dgm:cxn modelId="{2B0AC9BF-B288-694E-B774-1ED95852488E}" type="presParOf" srcId="{B9DEA770-613C-FD47-9405-996E23EA2781}" destId="{ECD8FB3F-E5B5-2E49-B691-85D240B8F089}" srcOrd="4" destOrd="0" presId="urn:microsoft.com/office/officeart/2008/layout/SquareAccentList"/>
    <dgm:cxn modelId="{BEF9DCAE-960E-2341-9F92-E5824312B359}" type="presParOf" srcId="{ECD8FB3F-E5B5-2E49-B691-85D240B8F089}" destId="{EA95BD85-88BA-8D47-8779-C9647B61DEC6}" srcOrd="0" destOrd="0" presId="urn:microsoft.com/office/officeart/2008/layout/SquareAccentList"/>
    <dgm:cxn modelId="{41DC86CA-E62A-8D4A-B79E-F01937115902}" type="presParOf" srcId="{ECD8FB3F-E5B5-2E49-B691-85D240B8F089}" destId="{88EB1F23-5745-CE4E-9492-FBB7B7D10585}" srcOrd="1" destOrd="0" presId="urn:microsoft.com/office/officeart/2008/layout/SquareAccentList"/>
    <dgm:cxn modelId="{22F2A0BA-1EC2-7140-ABAA-77EFF205AC62}" type="presParOf" srcId="{79D03256-FDE5-E64E-AC66-1E2DFE6DFC96}" destId="{57BC98EA-9291-3543-A589-2276D05E8060}" srcOrd="1" destOrd="0" presId="urn:microsoft.com/office/officeart/2008/layout/SquareAccentList"/>
    <dgm:cxn modelId="{B5D20FD6-67FE-7444-936D-CDA5FC24360A}" type="presParOf" srcId="{57BC98EA-9291-3543-A589-2276D05E8060}" destId="{35F653EA-9184-7848-B995-D28FB1FBF306}" srcOrd="0" destOrd="0" presId="urn:microsoft.com/office/officeart/2008/layout/SquareAccentList"/>
    <dgm:cxn modelId="{9052A90E-7F12-7F42-ADBA-28E63564C3A8}" type="presParOf" srcId="{35F653EA-9184-7848-B995-D28FB1FBF306}" destId="{82A75079-5C67-5744-8B72-2D4FBF7EA13B}" srcOrd="0" destOrd="0" presId="urn:microsoft.com/office/officeart/2008/layout/SquareAccentList"/>
    <dgm:cxn modelId="{A980F86F-4169-2E46-BD83-23C759F026F7}" type="presParOf" srcId="{35F653EA-9184-7848-B995-D28FB1FBF306}" destId="{CC931825-BE89-5E40-9732-EA9034B9DF47}" srcOrd="1" destOrd="0" presId="urn:microsoft.com/office/officeart/2008/layout/SquareAccentList"/>
    <dgm:cxn modelId="{7647F231-362D-7648-894D-4605F0DB4676}" type="presParOf" srcId="{35F653EA-9184-7848-B995-D28FB1FBF306}" destId="{04B31BC7-9216-104A-891C-B01614699D21}" srcOrd="2" destOrd="0" presId="urn:microsoft.com/office/officeart/2008/layout/SquareAccentList"/>
    <dgm:cxn modelId="{97BE6344-A898-9841-8605-93F49E52A1A5}" type="presParOf" srcId="{57BC98EA-9291-3543-A589-2276D05E8060}" destId="{F8ECCC97-F6B5-C349-A348-E97F2730CB93}" srcOrd="1" destOrd="0" presId="urn:microsoft.com/office/officeart/2008/layout/SquareAccentList"/>
    <dgm:cxn modelId="{4E896D66-1A43-2B4D-A18B-EE444D330AED}" type="presParOf" srcId="{F8ECCC97-F6B5-C349-A348-E97F2730CB93}" destId="{DF63789A-4ABA-4A43-9B6C-003F3F62623B}" srcOrd="0" destOrd="0" presId="urn:microsoft.com/office/officeart/2008/layout/SquareAccentList"/>
    <dgm:cxn modelId="{77651A23-7F5F-1348-BAAD-4F9A4FF28D58}" type="presParOf" srcId="{DF63789A-4ABA-4A43-9B6C-003F3F62623B}" destId="{C01F248A-4239-EA47-AA36-78F5CD430604}" srcOrd="0" destOrd="0" presId="urn:microsoft.com/office/officeart/2008/layout/SquareAccentList"/>
    <dgm:cxn modelId="{5B47107E-416A-BB44-8043-211476A79718}" type="presParOf" srcId="{DF63789A-4ABA-4A43-9B6C-003F3F62623B}" destId="{F151D496-C361-2642-9505-26D41986F7E6}" srcOrd="1" destOrd="0" presId="urn:microsoft.com/office/officeart/2008/layout/SquareAccentList"/>
    <dgm:cxn modelId="{5B7BA5BD-3661-374D-9402-FCABBAF5F7F2}" type="presParOf" srcId="{F8ECCC97-F6B5-C349-A348-E97F2730CB93}" destId="{5527E0FB-32D2-7147-8D08-B3C3DC2AFC92}" srcOrd="1" destOrd="0" presId="urn:microsoft.com/office/officeart/2008/layout/SquareAccentList"/>
    <dgm:cxn modelId="{BF6A465A-E3BE-3D46-8C5C-B7569AFA5EE9}" type="presParOf" srcId="{5527E0FB-32D2-7147-8D08-B3C3DC2AFC92}" destId="{C0CBFB60-114B-AA49-953A-4A22710272B9}" srcOrd="0" destOrd="0" presId="urn:microsoft.com/office/officeart/2008/layout/SquareAccentList"/>
    <dgm:cxn modelId="{85E306E5-8B06-BF46-ABF6-0B9ED9CA6A13}" type="presParOf" srcId="{5527E0FB-32D2-7147-8D08-B3C3DC2AFC92}" destId="{E13B40FE-F68B-2C4D-9650-2BA52822CFC5}" srcOrd="1" destOrd="0" presId="urn:microsoft.com/office/officeart/2008/layout/SquareAccentList"/>
    <dgm:cxn modelId="{3619DB20-FE6D-594E-B330-AE53BAB82BAA}" type="presParOf" srcId="{F8ECCC97-F6B5-C349-A348-E97F2730CB93}" destId="{82D2F4E9-6FBC-914F-BB45-949A3C149437}" srcOrd="2" destOrd="0" presId="urn:microsoft.com/office/officeart/2008/layout/SquareAccentList"/>
    <dgm:cxn modelId="{08093895-DC65-D14D-BD23-3C5BA3879A0B}" type="presParOf" srcId="{82D2F4E9-6FBC-914F-BB45-949A3C149437}" destId="{4412B364-7FCB-1841-9CD5-7FAEF45E874F}" srcOrd="0" destOrd="0" presId="urn:microsoft.com/office/officeart/2008/layout/SquareAccentList"/>
    <dgm:cxn modelId="{A8E4DD7C-E6EF-0E4A-922F-75BF9178F7FE}" type="presParOf" srcId="{82D2F4E9-6FBC-914F-BB45-949A3C149437}" destId="{0E25BB2D-77A4-0040-8BA8-0CBCCB319535}" srcOrd="1" destOrd="0" presId="urn:microsoft.com/office/officeart/2008/layout/SquareAccentList"/>
    <dgm:cxn modelId="{D5F3F65D-3225-2C47-89E9-1E9E126AB375}" type="presParOf" srcId="{F8ECCC97-F6B5-C349-A348-E97F2730CB93}" destId="{94B53F08-181A-C34D-8FBE-C3AFE8AB3B6E}" srcOrd="3" destOrd="0" presId="urn:microsoft.com/office/officeart/2008/layout/SquareAccentList"/>
    <dgm:cxn modelId="{25012F9E-9C00-1C4E-B815-0F269CDD5714}" type="presParOf" srcId="{94B53F08-181A-C34D-8FBE-C3AFE8AB3B6E}" destId="{5EE49BCE-1012-A943-878C-B798F334C1FC}" srcOrd="0" destOrd="0" presId="urn:microsoft.com/office/officeart/2008/layout/SquareAccentList"/>
    <dgm:cxn modelId="{B65E425E-30A6-2D44-9856-B249B33BDB43}" type="presParOf" srcId="{94B53F08-181A-C34D-8FBE-C3AFE8AB3B6E}" destId="{9FF837EB-811A-2947-BE72-1AD6AA4B0D3B}" srcOrd="1" destOrd="0" presId="urn:microsoft.com/office/officeart/2008/layout/SquareAccentList"/>
    <dgm:cxn modelId="{2FE422EB-F731-524F-9653-659734526B25}" type="presParOf" srcId="{F8ECCC97-F6B5-C349-A348-E97F2730CB93}" destId="{73841CD8-A469-514A-AEBF-0A300CFAECBA}" srcOrd="4" destOrd="0" presId="urn:microsoft.com/office/officeart/2008/layout/SquareAccentList"/>
    <dgm:cxn modelId="{90EA3B87-2550-2A44-AE73-26F79A82ED8E}" type="presParOf" srcId="{73841CD8-A469-514A-AEBF-0A300CFAECBA}" destId="{57CCF1F3-9631-7B4C-84D6-828091A2BBCA}" srcOrd="0" destOrd="0" presId="urn:microsoft.com/office/officeart/2008/layout/SquareAccentList"/>
    <dgm:cxn modelId="{D8028C7D-F98E-F444-9329-105A05C472BF}" type="presParOf" srcId="{73841CD8-A469-514A-AEBF-0A300CFAECBA}" destId="{427889A1-DE7A-7948-9627-2D5AA5E86E14}" srcOrd="1" destOrd="0" presId="urn:microsoft.com/office/officeart/2008/layout/SquareAccentList"/>
    <dgm:cxn modelId="{FC0656D1-E543-A64D-BBC0-AFB76BC71980}" type="presParOf" srcId="{79D03256-FDE5-E64E-AC66-1E2DFE6DFC96}" destId="{FB8B3CE1-7BF4-2C4D-BD19-A1D9535DC6F1}" srcOrd="2" destOrd="0" presId="urn:microsoft.com/office/officeart/2008/layout/SquareAccentList"/>
    <dgm:cxn modelId="{5C8338BE-A63A-C846-A527-E5B06B6B1BA5}" type="presParOf" srcId="{FB8B3CE1-7BF4-2C4D-BD19-A1D9535DC6F1}" destId="{F8287F8D-ED3F-4743-BAD1-811C57C49567}" srcOrd="0" destOrd="0" presId="urn:microsoft.com/office/officeart/2008/layout/SquareAccentList"/>
    <dgm:cxn modelId="{6CA878E5-5BB7-2E42-828A-F27A322AD74B}" type="presParOf" srcId="{F8287F8D-ED3F-4743-BAD1-811C57C49567}" destId="{B5AA871B-B5C9-394E-8C2B-27A90A9419C2}" srcOrd="0" destOrd="0" presId="urn:microsoft.com/office/officeart/2008/layout/SquareAccentList"/>
    <dgm:cxn modelId="{9F5AF2A3-AEA7-EB43-B38C-E38625AC8BBA}" type="presParOf" srcId="{F8287F8D-ED3F-4743-BAD1-811C57C49567}" destId="{C2774669-FD7B-AC48-A274-8053C429998F}" srcOrd="1" destOrd="0" presId="urn:microsoft.com/office/officeart/2008/layout/SquareAccentList"/>
    <dgm:cxn modelId="{790CD5E8-AE5B-624F-B401-6C0543BD34EE}" type="presParOf" srcId="{F8287F8D-ED3F-4743-BAD1-811C57C49567}" destId="{946102F3-D30C-4A4B-8A9E-755A617C9AC4}" srcOrd="2" destOrd="0" presId="urn:microsoft.com/office/officeart/2008/layout/SquareAccentList"/>
    <dgm:cxn modelId="{866A0C34-6909-E447-9504-1F7E2B9402F2}" type="presParOf" srcId="{FB8B3CE1-7BF4-2C4D-BD19-A1D9535DC6F1}" destId="{CB33DA07-9EE6-7D41-9E1B-F775D3248F28}" srcOrd="1" destOrd="0" presId="urn:microsoft.com/office/officeart/2008/layout/SquareAccentList"/>
    <dgm:cxn modelId="{47526BFE-599F-DB48-8CC8-DCC234DE9A79}" type="presParOf" srcId="{CB33DA07-9EE6-7D41-9E1B-F775D3248F28}" destId="{33D35581-6EF3-1C47-997D-5538237F3F8E}" srcOrd="0" destOrd="0" presId="urn:microsoft.com/office/officeart/2008/layout/SquareAccentList"/>
    <dgm:cxn modelId="{A38F9450-00CF-AB43-AF52-E00ED00F50B2}" type="presParOf" srcId="{33D35581-6EF3-1C47-997D-5538237F3F8E}" destId="{C1C8C954-21F1-114C-9A99-6D2080F73950}" srcOrd="0" destOrd="0" presId="urn:microsoft.com/office/officeart/2008/layout/SquareAccentList"/>
    <dgm:cxn modelId="{ABC1A9AF-3BA7-2944-A685-A513EA0CF643}" type="presParOf" srcId="{33D35581-6EF3-1C47-997D-5538237F3F8E}" destId="{A23ECE52-48A1-CF47-80DE-34789B4633BE}" srcOrd="1" destOrd="0" presId="urn:microsoft.com/office/officeart/2008/layout/SquareAccentList"/>
    <dgm:cxn modelId="{333CB216-FD72-274C-956E-09AA7C3F0693}" type="presParOf" srcId="{CB33DA07-9EE6-7D41-9E1B-F775D3248F28}" destId="{1D33D1AA-F546-A641-9FE1-2E1918363929}" srcOrd="1" destOrd="0" presId="urn:microsoft.com/office/officeart/2008/layout/SquareAccentList"/>
    <dgm:cxn modelId="{DA3D5E1B-B354-364D-9006-B16CA3E9462E}" type="presParOf" srcId="{1D33D1AA-F546-A641-9FE1-2E1918363929}" destId="{880CEB08-3327-1B48-9255-1CCBF0E69DB1}" srcOrd="0" destOrd="0" presId="urn:microsoft.com/office/officeart/2008/layout/SquareAccentList"/>
    <dgm:cxn modelId="{0DC56E77-DBD3-AF48-B9BC-48A5E28AD69E}" type="presParOf" srcId="{1D33D1AA-F546-A641-9FE1-2E1918363929}" destId="{F521CD0A-2C8D-5D4F-B9D1-8C09D3B01265}" srcOrd="1" destOrd="0" presId="urn:microsoft.com/office/officeart/2008/layout/SquareAccentList"/>
    <dgm:cxn modelId="{F38D6E1E-1A97-954D-B408-FF52EDEF53EA}" type="presParOf" srcId="{CB33DA07-9EE6-7D41-9E1B-F775D3248F28}" destId="{5660CB6E-833F-ED4A-94B2-366EF089C27D}" srcOrd="2" destOrd="0" presId="urn:microsoft.com/office/officeart/2008/layout/SquareAccentList"/>
    <dgm:cxn modelId="{63EA7946-5DBF-104F-A5AD-17EBE0A7C75F}" type="presParOf" srcId="{5660CB6E-833F-ED4A-94B2-366EF089C27D}" destId="{A4ED7A85-A6AB-E048-89B4-3BBCFA46D00C}" srcOrd="0" destOrd="0" presId="urn:microsoft.com/office/officeart/2008/layout/SquareAccentList"/>
    <dgm:cxn modelId="{C10B29F5-C265-B945-8C8A-EFA5DF68B5C3}" type="presParOf" srcId="{5660CB6E-833F-ED4A-94B2-366EF089C27D}" destId="{D94E511D-D70E-8D48-B20C-A10CCFE492E8}" srcOrd="1" destOrd="0" presId="urn:microsoft.com/office/officeart/2008/layout/SquareAccentList"/>
    <dgm:cxn modelId="{42174A01-2799-0042-8E9B-3A5BDE0A091C}" type="presParOf" srcId="{CB33DA07-9EE6-7D41-9E1B-F775D3248F28}" destId="{B47F997A-D102-584D-BB0E-F025D40A46B4}" srcOrd="3" destOrd="0" presId="urn:microsoft.com/office/officeart/2008/layout/SquareAccentList"/>
    <dgm:cxn modelId="{BD67D731-3FB4-3B40-90F9-6DB80463EF03}" type="presParOf" srcId="{B47F997A-D102-584D-BB0E-F025D40A46B4}" destId="{1FC8A430-75DC-E347-B820-DC81A1213ABB}" srcOrd="0" destOrd="0" presId="urn:microsoft.com/office/officeart/2008/layout/SquareAccentList"/>
    <dgm:cxn modelId="{802527A3-8B08-BE4B-B506-991DFC63CCED}" type="presParOf" srcId="{B47F997A-D102-584D-BB0E-F025D40A46B4}" destId="{5BF3539A-C9BA-F148-B46A-FC2D0ACF9F0D}" srcOrd="1" destOrd="0" presId="urn:microsoft.com/office/officeart/2008/layout/SquareAccentList"/>
    <dgm:cxn modelId="{93A9A41B-5CB1-EB43-9B8E-D79F5D9A6192}" type="presParOf" srcId="{CB33DA07-9EE6-7D41-9E1B-F775D3248F28}" destId="{47CF613F-BC23-6A46-ACF8-7E56BA99C631}" srcOrd="4" destOrd="0" presId="urn:microsoft.com/office/officeart/2008/layout/SquareAccentList"/>
    <dgm:cxn modelId="{7E7726FC-7FA0-1F45-8E05-758DDA14E375}" type="presParOf" srcId="{47CF613F-BC23-6A46-ACF8-7E56BA99C631}" destId="{B0D972C7-1A49-214C-8F2F-0810C9D3AF91}" srcOrd="0" destOrd="0" presId="urn:microsoft.com/office/officeart/2008/layout/SquareAccentList"/>
    <dgm:cxn modelId="{8D79DFED-BF24-E349-8FFE-CB854E8272F7}" type="presParOf" srcId="{47CF613F-BC23-6A46-ACF8-7E56BA99C631}" destId="{9AF9006B-99F9-D845-868F-410B9F5D00D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809B6A-9F6D-C045-B17B-7C8293F55549}" type="doc">
      <dgm:prSet loTypeId="urn:microsoft.com/office/officeart/2005/8/layout/arrow5" loCatId="" qsTypeId="urn:microsoft.com/office/officeart/2005/8/quickstyle/3D3" qsCatId="3D" csTypeId="urn:microsoft.com/office/officeart/2005/8/colors/accent5_3" csCatId="accent5" phldr="1"/>
      <dgm:spPr/>
      <dgm:t>
        <a:bodyPr/>
        <a:lstStyle/>
        <a:p>
          <a:endParaRPr lang="en-US"/>
        </a:p>
      </dgm:t>
    </dgm:pt>
    <dgm:pt modelId="{173A17B3-62F4-3C49-ACF7-1B9B65397D5F}">
      <dgm:prSet phldrT="[Text]"/>
      <dgm:spPr/>
      <dgm:t>
        <a:bodyPr/>
        <a:lstStyle/>
        <a:p>
          <a:r>
            <a:rPr lang="en-US" dirty="0"/>
            <a:t>Protected Grounds</a:t>
          </a:r>
        </a:p>
      </dgm:t>
    </dgm:pt>
    <dgm:pt modelId="{B896FDC8-52F9-5D4E-A2A7-30493DD4171C}" type="parTrans" cxnId="{3F636454-249B-2B42-B96E-2695C2A438BB}">
      <dgm:prSet/>
      <dgm:spPr/>
      <dgm:t>
        <a:bodyPr/>
        <a:lstStyle/>
        <a:p>
          <a:endParaRPr lang="en-US"/>
        </a:p>
      </dgm:t>
    </dgm:pt>
    <dgm:pt modelId="{8AF47123-FAA9-5445-9B72-DFD78FA0DAAC}" type="sibTrans" cxnId="{3F636454-249B-2B42-B96E-2695C2A438BB}">
      <dgm:prSet/>
      <dgm:spPr/>
      <dgm:t>
        <a:bodyPr/>
        <a:lstStyle/>
        <a:p>
          <a:endParaRPr lang="en-US"/>
        </a:p>
      </dgm:t>
    </dgm:pt>
    <dgm:pt modelId="{7F54BB45-902C-2C47-9F4D-A6CE9C464B38}">
      <dgm:prSet phldrT="[Text]"/>
      <dgm:spPr/>
      <dgm:t>
        <a:bodyPr/>
        <a:lstStyle/>
        <a:p>
          <a:r>
            <a:rPr lang="en-US" dirty="0"/>
            <a:t>Protected Areas</a:t>
          </a:r>
        </a:p>
      </dgm:t>
    </dgm:pt>
    <dgm:pt modelId="{49A6D2BC-41BA-6F4E-A628-48BD929582FD}" type="parTrans" cxnId="{7FD2931A-F5D3-064E-A0D9-8AF306AB6B8C}">
      <dgm:prSet/>
      <dgm:spPr/>
      <dgm:t>
        <a:bodyPr/>
        <a:lstStyle/>
        <a:p>
          <a:endParaRPr lang="en-US"/>
        </a:p>
      </dgm:t>
    </dgm:pt>
    <dgm:pt modelId="{6D158A14-565F-B244-BB50-96D821F56472}" type="sibTrans" cxnId="{7FD2931A-F5D3-064E-A0D9-8AF306AB6B8C}">
      <dgm:prSet/>
      <dgm:spPr/>
      <dgm:t>
        <a:bodyPr/>
        <a:lstStyle/>
        <a:p>
          <a:endParaRPr lang="en-US"/>
        </a:p>
      </dgm:t>
    </dgm:pt>
    <dgm:pt modelId="{37EA4CB7-10B4-A343-973D-E1AC484E68A0}" type="pres">
      <dgm:prSet presAssocID="{B3809B6A-9F6D-C045-B17B-7C8293F55549}" presName="diagram" presStyleCnt="0">
        <dgm:presLayoutVars>
          <dgm:dir/>
          <dgm:resizeHandles val="exact"/>
        </dgm:presLayoutVars>
      </dgm:prSet>
      <dgm:spPr/>
    </dgm:pt>
    <dgm:pt modelId="{E0F7AE61-52F3-B249-98A6-2035EBCBFA84}" type="pres">
      <dgm:prSet presAssocID="{173A17B3-62F4-3C49-ACF7-1B9B65397D5F}" presName="arrow" presStyleLbl="node1" presStyleIdx="0" presStyleCnt="2">
        <dgm:presLayoutVars>
          <dgm:bulletEnabled val="1"/>
        </dgm:presLayoutVars>
      </dgm:prSet>
      <dgm:spPr/>
    </dgm:pt>
    <dgm:pt modelId="{22A75074-C2BC-6C4B-98C1-4474DB57F942}" type="pres">
      <dgm:prSet presAssocID="{7F54BB45-902C-2C47-9F4D-A6CE9C464B38}" presName="arrow" presStyleLbl="node1" presStyleIdx="1" presStyleCnt="2">
        <dgm:presLayoutVars>
          <dgm:bulletEnabled val="1"/>
        </dgm:presLayoutVars>
      </dgm:prSet>
      <dgm:spPr/>
    </dgm:pt>
  </dgm:ptLst>
  <dgm:cxnLst>
    <dgm:cxn modelId="{7FD2931A-F5D3-064E-A0D9-8AF306AB6B8C}" srcId="{B3809B6A-9F6D-C045-B17B-7C8293F55549}" destId="{7F54BB45-902C-2C47-9F4D-A6CE9C464B38}" srcOrd="1" destOrd="0" parTransId="{49A6D2BC-41BA-6F4E-A628-48BD929582FD}" sibTransId="{6D158A14-565F-B244-BB50-96D821F56472}"/>
    <dgm:cxn modelId="{18684D24-328F-0445-9193-CEB20DBC3B69}" type="presOf" srcId="{B3809B6A-9F6D-C045-B17B-7C8293F55549}" destId="{37EA4CB7-10B4-A343-973D-E1AC484E68A0}" srcOrd="0" destOrd="0" presId="urn:microsoft.com/office/officeart/2005/8/layout/arrow5"/>
    <dgm:cxn modelId="{77EDFE4E-C647-E946-95F9-BC37399563C0}" type="presOf" srcId="{7F54BB45-902C-2C47-9F4D-A6CE9C464B38}" destId="{22A75074-C2BC-6C4B-98C1-4474DB57F942}" srcOrd="0" destOrd="0" presId="urn:microsoft.com/office/officeart/2005/8/layout/arrow5"/>
    <dgm:cxn modelId="{3F636454-249B-2B42-B96E-2695C2A438BB}" srcId="{B3809B6A-9F6D-C045-B17B-7C8293F55549}" destId="{173A17B3-62F4-3C49-ACF7-1B9B65397D5F}" srcOrd="0" destOrd="0" parTransId="{B896FDC8-52F9-5D4E-A2A7-30493DD4171C}" sibTransId="{8AF47123-FAA9-5445-9B72-DFD78FA0DAAC}"/>
    <dgm:cxn modelId="{95F7E481-A72A-C141-8123-D0BD55EF7DF0}" type="presOf" srcId="{173A17B3-62F4-3C49-ACF7-1B9B65397D5F}" destId="{E0F7AE61-52F3-B249-98A6-2035EBCBFA84}" srcOrd="0" destOrd="0" presId="urn:microsoft.com/office/officeart/2005/8/layout/arrow5"/>
    <dgm:cxn modelId="{BE2F8368-5C76-724D-805F-33A5EDAC0ABF}" type="presParOf" srcId="{37EA4CB7-10B4-A343-973D-E1AC484E68A0}" destId="{E0F7AE61-52F3-B249-98A6-2035EBCBFA84}" srcOrd="0" destOrd="0" presId="urn:microsoft.com/office/officeart/2005/8/layout/arrow5"/>
    <dgm:cxn modelId="{E01575EB-CF4A-0F4D-A041-635581C309CB}" type="presParOf" srcId="{37EA4CB7-10B4-A343-973D-E1AC484E68A0}" destId="{22A75074-C2BC-6C4B-98C1-4474DB57F942}"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6834F-FAB2-3248-9C3B-49EF054A6CF2}">
      <dsp:nvSpPr>
        <dsp:cNvPr id="0" name=""/>
        <dsp:cNvSpPr/>
      </dsp:nvSpPr>
      <dsp:spPr>
        <a:xfrm>
          <a:off x="3828323" y="648073"/>
          <a:ext cx="1284243" cy="1142265"/>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0000"/>
              </a:solidFill>
            </a:rPr>
            <a:t>Charter</a:t>
          </a:r>
        </a:p>
      </dsp:txBody>
      <dsp:txXfrm>
        <a:off x="4016396" y="815354"/>
        <a:ext cx="908097" cy="807703"/>
      </dsp:txXfrm>
    </dsp:sp>
    <dsp:sp modelId="{3276D6B4-6612-A649-93AB-B947D242F029}">
      <dsp:nvSpPr>
        <dsp:cNvPr id="0" name=""/>
        <dsp:cNvSpPr/>
      </dsp:nvSpPr>
      <dsp:spPr>
        <a:xfrm rot="2650352">
          <a:off x="4703360" y="1947815"/>
          <a:ext cx="694000" cy="63032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30094" y="2007996"/>
        <a:ext cx="504902" cy="378197"/>
      </dsp:txXfrm>
    </dsp:sp>
    <dsp:sp modelId="{83A5739E-76B3-074B-90FD-805DDC5D19E9}">
      <dsp:nvSpPr>
        <dsp:cNvPr id="0" name=""/>
        <dsp:cNvSpPr/>
      </dsp:nvSpPr>
      <dsp:spPr>
        <a:xfrm>
          <a:off x="5661639" y="2337776"/>
          <a:ext cx="1331980" cy="1371462"/>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i="0" kern="1200" dirty="0">
              <a:solidFill>
                <a:schemeClr val="tx1"/>
              </a:solidFill>
            </a:rPr>
            <a:t>Canadian Human Rights Act</a:t>
          </a:r>
        </a:p>
      </dsp:txBody>
      <dsp:txXfrm>
        <a:off x="5856703" y="2538622"/>
        <a:ext cx="941852" cy="969770"/>
      </dsp:txXfrm>
    </dsp:sp>
    <dsp:sp modelId="{976BFEC1-E077-AA48-99A2-94FFD1D219EE}">
      <dsp:nvSpPr>
        <dsp:cNvPr id="0" name=""/>
        <dsp:cNvSpPr/>
      </dsp:nvSpPr>
      <dsp:spPr>
        <a:xfrm rot="8100000">
          <a:off x="4663583" y="3451011"/>
          <a:ext cx="752485" cy="63032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824988" y="3510220"/>
        <a:ext cx="563387" cy="378197"/>
      </dsp:txXfrm>
    </dsp:sp>
    <dsp:sp modelId="{86A5BBC1-E5BD-3948-AE3B-76C72DD19D12}">
      <dsp:nvSpPr>
        <dsp:cNvPr id="0" name=""/>
        <dsp:cNvSpPr/>
      </dsp:nvSpPr>
      <dsp:spPr>
        <a:xfrm>
          <a:off x="3652200" y="4285303"/>
          <a:ext cx="1388364" cy="1438902"/>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0000"/>
              </a:solidFill>
            </a:rPr>
            <a:t>CHRC</a:t>
          </a:r>
          <a:r>
            <a:rPr lang="en-US" sz="1700" kern="1200" baseline="0" dirty="0">
              <a:solidFill>
                <a:srgbClr val="000000"/>
              </a:solidFill>
            </a:rPr>
            <a:t> Decisions</a:t>
          </a:r>
          <a:endParaRPr lang="en-US" sz="1700" kern="1200" dirty="0">
            <a:solidFill>
              <a:srgbClr val="000000"/>
            </a:solidFill>
          </a:endParaRPr>
        </a:p>
      </dsp:txBody>
      <dsp:txXfrm>
        <a:off x="3855521" y="4496025"/>
        <a:ext cx="981722" cy="1017458"/>
      </dsp:txXfrm>
    </dsp:sp>
    <dsp:sp modelId="{70F3D744-7AD4-DA40-99AE-E7F696EB00BB}">
      <dsp:nvSpPr>
        <dsp:cNvPr id="0" name=""/>
        <dsp:cNvSpPr/>
      </dsp:nvSpPr>
      <dsp:spPr>
        <a:xfrm rot="13500000">
          <a:off x="3306888" y="3431776"/>
          <a:ext cx="736635" cy="63032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68293" y="3624697"/>
        <a:ext cx="547537" cy="378197"/>
      </dsp:txXfrm>
    </dsp:sp>
    <dsp:sp modelId="{7CAD8F51-440E-F846-A8C8-820AB7EE6CC9}">
      <dsp:nvSpPr>
        <dsp:cNvPr id="0" name=""/>
        <dsp:cNvSpPr/>
      </dsp:nvSpPr>
      <dsp:spPr>
        <a:xfrm>
          <a:off x="1633927" y="2341091"/>
          <a:ext cx="1462415" cy="1364831"/>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0000"/>
              </a:solidFill>
            </a:rPr>
            <a:t>Court</a:t>
          </a:r>
          <a:r>
            <a:rPr lang="en-US" sz="1700" kern="1200" baseline="0" dirty="0">
              <a:solidFill>
                <a:srgbClr val="000000"/>
              </a:solidFill>
            </a:rPr>
            <a:t> Decisions</a:t>
          </a:r>
          <a:endParaRPr lang="en-US" sz="1700" kern="1200" dirty="0">
            <a:solidFill>
              <a:srgbClr val="000000"/>
            </a:solidFill>
          </a:endParaRPr>
        </a:p>
      </dsp:txBody>
      <dsp:txXfrm>
        <a:off x="1848093" y="2540966"/>
        <a:ext cx="1034083" cy="965081"/>
      </dsp:txXfrm>
    </dsp:sp>
    <dsp:sp modelId="{F6F55A7B-BCC5-AD48-9CF5-378CFEDE7754}">
      <dsp:nvSpPr>
        <dsp:cNvPr id="0" name=""/>
        <dsp:cNvSpPr/>
      </dsp:nvSpPr>
      <dsp:spPr>
        <a:xfrm rot="19164158">
          <a:off x="3311585" y="2104379"/>
          <a:ext cx="770838" cy="630327"/>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34343" y="2291971"/>
        <a:ext cx="581740" cy="378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6834F-FAB2-3248-9C3B-49EF054A6CF2}">
      <dsp:nvSpPr>
        <dsp:cNvPr id="0" name=""/>
        <dsp:cNvSpPr/>
      </dsp:nvSpPr>
      <dsp:spPr>
        <a:xfrm>
          <a:off x="3428206" y="1114"/>
          <a:ext cx="1506859" cy="15068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Charter</a:t>
          </a:r>
        </a:p>
      </dsp:txBody>
      <dsp:txXfrm>
        <a:off x="3648880" y="221788"/>
        <a:ext cx="1065511" cy="1065511"/>
      </dsp:txXfrm>
    </dsp:sp>
    <dsp:sp modelId="{3276D6B4-6612-A649-93AB-B947D242F029}">
      <dsp:nvSpPr>
        <dsp:cNvPr id="0" name=""/>
        <dsp:cNvSpPr/>
      </dsp:nvSpPr>
      <dsp:spPr>
        <a:xfrm rot="2700000">
          <a:off x="4773311" y="1292251"/>
          <a:ext cx="400630" cy="508564"/>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790912" y="1351471"/>
        <a:ext cx="280441" cy="305138"/>
      </dsp:txXfrm>
    </dsp:sp>
    <dsp:sp modelId="{83A5739E-76B3-074B-90FD-805DDC5D19E9}">
      <dsp:nvSpPr>
        <dsp:cNvPr id="0" name=""/>
        <dsp:cNvSpPr/>
      </dsp:nvSpPr>
      <dsp:spPr>
        <a:xfrm>
          <a:off x="5028222" y="1601130"/>
          <a:ext cx="1506859" cy="15068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i="0" kern="1200" dirty="0">
              <a:solidFill>
                <a:srgbClr val="000000"/>
              </a:solidFill>
            </a:rPr>
            <a:t>Alberta Human Rights Act</a:t>
          </a:r>
        </a:p>
      </dsp:txBody>
      <dsp:txXfrm>
        <a:off x="5248896" y="1821804"/>
        <a:ext cx="1065511" cy="1065511"/>
      </dsp:txXfrm>
    </dsp:sp>
    <dsp:sp modelId="{976BFEC1-E077-AA48-99A2-94FFD1D219EE}">
      <dsp:nvSpPr>
        <dsp:cNvPr id="0" name=""/>
        <dsp:cNvSpPr/>
      </dsp:nvSpPr>
      <dsp:spPr>
        <a:xfrm rot="8100000">
          <a:off x="4789346" y="2892268"/>
          <a:ext cx="400630" cy="508564"/>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891934" y="2951488"/>
        <a:ext cx="280441" cy="305138"/>
      </dsp:txXfrm>
    </dsp:sp>
    <dsp:sp modelId="{86A5BBC1-E5BD-3948-AE3B-76C72DD19D12}">
      <dsp:nvSpPr>
        <dsp:cNvPr id="0" name=""/>
        <dsp:cNvSpPr/>
      </dsp:nvSpPr>
      <dsp:spPr>
        <a:xfrm>
          <a:off x="3428206" y="3201146"/>
          <a:ext cx="1506859" cy="15068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AHRC</a:t>
          </a:r>
          <a:r>
            <a:rPr lang="en-US" sz="1900" kern="1200" baseline="0" dirty="0">
              <a:solidFill>
                <a:srgbClr val="000000"/>
              </a:solidFill>
            </a:rPr>
            <a:t> Decisions</a:t>
          </a:r>
          <a:endParaRPr lang="en-US" sz="1900" kern="1200" dirty="0">
            <a:solidFill>
              <a:srgbClr val="000000"/>
            </a:solidFill>
          </a:endParaRPr>
        </a:p>
      </dsp:txBody>
      <dsp:txXfrm>
        <a:off x="3648880" y="3421820"/>
        <a:ext cx="1065511" cy="1065511"/>
      </dsp:txXfrm>
    </dsp:sp>
    <dsp:sp modelId="{70F3D744-7AD4-DA40-99AE-E7F696EB00BB}">
      <dsp:nvSpPr>
        <dsp:cNvPr id="0" name=""/>
        <dsp:cNvSpPr/>
      </dsp:nvSpPr>
      <dsp:spPr>
        <a:xfrm rot="13500000">
          <a:off x="3189330" y="2908303"/>
          <a:ext cx="400630" cy="508564"/>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291918" y="3052509"/>
        <a:ext cx="280441" cy="305138"/>
      </dsp:txXfrm>
    </dsp:sp>
    <dsp:sp modelId="{7CAD8F51-440E-F846-A8C8-820AB7EE6CC9}">
      <dsp:nvSpPr>
        <dsp:cNvPr id="0" name=""/>
        <dsp:cNvSpPr/>
      </dsp:nvSpPr>
      <dsp:spPr>
        <a:xfrm>
          <a:off x="1828190" y="1601130"/>
          <a:ext cx="1506859" cy="1506859"/>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000000"/>
              </a:solidFill>
            </a:rPr>
            <a:t>Court</a:t>
          </a:r>
          <a:r>
            <a:rPr lang="en-US" sz="1900" kern="1200" baseline="0" dirty="0">
              <a:solidFill>
                <a:srgbClr val="000000"/>
              </a:solidFill>
            </a:rPr>
            <a:t> Decisions</a:t>
          </a:r>
          <a:endParaRPr lang="en-US" sz="1900" kern="1200" dirty="0">
            <a:solidFill>
              <a:srgbClr val="000000"/>
            </a:solidFill>
          </a:endParaRPr>
        </a:p>
      </dsp:txBody>
      <dsp:txXfrm>
        <a:off x="2048864" y="1821804"/>
        <a:ext cx="1065511" cy="1065511"/>
      </dsp:txXfrm>
    </dsp:sp>
    <dsp:sp modelId="{F6F55A7B-BCC5-AD48-9CF5-378CFEDE7754}">
      <dsp:nvSpPr>
        <dsp:cNvPr id="0" name=""/>
        <dsp:cNvSpPr/>
      </dsp:nvSpPr>
      <dsp:spPr>
        <a:xfrm rot="18900000">
          <a:off x="3173295" y="1308286"/>
          <a:ext cx="400630" cy="508564"/>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90896" y="1452492"/>
        <a:ext cx="280441" cy="305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71EE-4A3D-D04E-A877-48D6A779985A}">
      <dsp:nvSpPr>
        <dsp:cNvPr id="0" name=""/>
        <dsp:cNvSpPr/>
      </dsp:nvSpPr>
      <dsp:spPr>
        <a:xfrm>
          <a:off x="2618727" y="2068383"/>
          <a:ext cx="1531297" cy="1531297"/>
        </a:xfrm>
        <a:prstGeom prst="ellipse">
          <a:avLst/>
        </a:prstGeom>
        <a:gradFill rotWithShape="1">
          <a:gsLst>
            <a:gs pos="0">
              <a:schemeClr val="dk1">
                <a:tint val="98000"/>
                <a:shade val="25000"/>
                <a:satMod val="250000"/>
              </a:schemeClr>
            </a:gs>
            <a:gs pos="68000">
              <a:schemeClr val="dk1">
                <a:tint val="86000"/>
                <a:satMod val="115000"/>
              </a:schemeClr>
            </a:gs>
            <a:gs pos="100000">
              <a:schemeClr val="dk1">
                <a:tint val="50000"/>
                <a:satMod val="1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satMod val="105000"/>
              <a:alpha val="48000"/>
            </a:scheme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Alberta Human Rights Act</a:t>
          </a:r>
        </a:p>
      </dsp:txBody>
      <dsp:txXfrm>
        <a:off x="2842980" y="2292636"/>
        <a:ext cx="1082791" cy="1082791"/>
      </dsp:txXfrm>
    </dsp:sp>
    <dsp:sp modelId="{703536B5-9335-BF4E-AFC2-4EDD3DD9C46E}">
      <dsp:nvSpPr>
        <dsp:cNvPr id="0" name=""/>
        <dsp:cNvSpPr/>
      </dsp:nvSpPr>
      <dsp:spPr>
        <a:xfrm rot="10800000">
          <a:off x="1132954" y="2615822"/>
          <a:ext cx="1404055" cy="436419"/>
        </a:xfrm>
        <a:prstGeom prst="leftArrow">
          <a:avLst>
            <a:gd name="adj1" fmla="val 60000"/>
            <a:gd name="adj2" fmla="val 5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183E9D0D-04AE-A744-A14F-D1004CEC4D56}">
      <dsp:nvSpPr>
        <dsp:cNvPr id="0" name=""/>
        <dsp:cNvSpPr/>
      </dsp:nvSpPr>
      <dsp:spPr>
        <a:xfrm>
          <a:off x="405587" y="2252139"/>
          <a:ext cx="1454733" cy="1163786"/>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Publications</a:t>
          </a:r>
        </a:p>
      </dsp:txBody>
      <dsp:txXfrm>
        <a:off x="439673" y="2286225"/>
        <a:ext cx="1386561" cy="1095614"/>
      </dsp:txXfrm>
    </dsp:sp>
    <dsp:sp modelId="{656C670D-2F2B-8348-AA28-C574D9BC92CE}">
      <dsp:nvSpPr>
        <dsp:cNvPr id="0" name=""/>
        <dsp:cNvSpPr/>
      </dsp:nvSpPr>
      <dsp:spPr>
        <a:xfrm rot="13500000">
          <a:off x="1586761" y="1520235"/>
          <a:ext cx="1404055" cy="436419"/>
        </a:xfrm>
        <a:prstGeom prst="leftArrow">
          <a:avLst>
            <a:gd name="adj1" fmla="val 60000"/>
            <a:gd name="adj2" fmla="val 5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9D921388-4C51-9443-A5DF-50CB109D0472}">
      <dsp:nvSpPr>
        <dsp:cNvPr id="0" name=""/>
        <dsp:cNvSpPr/>
      </dsp:nvSpPr>
      <dsp:spPr>
        <a:xfrm>
          <a:off x="1065013" y="660143"/>
          <a:ext cx="1454733" cy="1163786"/>
        </a:xfrm>
        <a:prstGeom prst="roundRect">
          <a:avLst>
            <a:gd name="adj" fmla="val 1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Services</a:t>
          </a:r>
        </a:p>
      </dsp:txBody>
      <dsp:txXfrm>
        <a:off x="1099099" y="694229"/>
        <a:ext cx="1386561" cy="1095614"/>
      </dsp:txXfrm>
    </dsp:sp>
    <dsp:sp modelId="{2404E612-B370-674C-A899-5ECA614074FC}">
      <dsp:nvSpPr>
        <dsp:cNvPr id="0" name=""/>
        <dsp:cNvSpPr/>
      </dsp:nvSpPr>
      <dsp:spPr>
        <a:xfrm rot="16200000">
          <a:off x="2682348" y="1066428"/>
          <a:ext cx="1404055" cy="436419"/>
        </a:xfrm>
        <a:prstGeom prst="leftArrow">
          <a:avLst>
            <a:gd name="adj1" fmla="val 60000"/>
            <a:gd name="adj2" fmla="val 5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B6A8627E-3E75-C646-BC61-13B7CEB41BA6}">
      <dsp:nvSpPr>
        <dsp:cNvPr id="0" name=""/>
        <dsp:cNvSpPr/>
      </dsp:nvSpPr>
      <dsp:spPr>
        <a:xfrm>
          <a:off x="2657009" y="717"/>
          <a:ext cx="1454733" cy="116378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Tenancy</a:t>
          </a:r>
        </a:p>
      </dsp:txBody>
      <dsp:txXfrm>
        <a:off x="2691095" y="34803"/>
        <a:ext cx="1386561" cy="1095614"/>
      </dsp:txXfrm>
    </dsp:sp>
    <dsp:sp modelId="{552E9F0E-4B95-D147-8177-2B8CE346A148}">
      <dsp:nvSpPr>
        <dsp:cNvPr id="0" name=""/>
        <dsp:cNvSpPr/>
      </dsp:nvSpPr>
      <dsp:spPr>
        <a:xfrm rot="18900000">
          <a:off x="3777935" y="1520235"/>
          <a:ext cx="1404055" cy="436419"/>
        </a:xfrm>
        <a:prstGeom prst="leftArrow">
          <a:avLst>
            <a:gd name="adj1" fmla="val 60000"/>
            <a:gd name="adj2" fmla="val 50000"/>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1DA9F5C6-3343-8645-909F-2914E91289B0}">
      <dsp:nvSpPr>
        <dsp:cNvPr id="0" name=""/>
        <dsp:cNvSpPr/>
      </dsp:nvSpPr>
      <dsp:spPr>
        <a:xfrm>
          <a:off x="4249005" y="660143"/>
          <a:ext cx="1454733" cy="1163786"/>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Employment</a:t>
          </a:r>
        </a:p>
      </dsp:txBody>
      <dsp:txXfrm>
        <a:off x="4283091" y="694229"/>
        <a:ext cx="1386561" cy="1095614"/>
      </dsp:txXfrm>
    </dsp:sp>
    <dsp:sp modelId="{19F3DEA8-2F37-2942-8872-AAC851BD06D6}">
      <dsp:nvSpPr>
        <dsp:cNvPr id="0" name=""/>
        <dsp:cNvSpPr/>
      </dsp:nvSpPr>
      <dsp:spPr>
        <a:xfrm>
          <a:off x="4231742" y="2615822"/>
          <a:ext cx="1404055" cy="436419"/>
        </a:xfrm>
        <a:prstGeom prst="leftArrow">
          <a:avLst>
            <a:gd name="adj1" fmla="val 60000"/>
            <a:gd name="adj2" fmla="val 50000"/>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4BBE2765-AFCC-4B40-A3B2-45E6C04A6CE0}">
      <dsp:nvSpPr>
        <dsp:cNvPr id="0" name=""/>
        <dsp:cNvSpPr/>
      </dsp:nvSpPr>
      <dsp:spPr>
        <a:xfrm>
          <a:off x="4908431" y="2252139"/>
          <a:ext cx="1454733" cy="1163786"/>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Unions + Occupational Associations</a:t>
          </a:r>
        </a:p>
      </dsp:txBody>
      <dsp:txXfrm>
        <a:off x="4942517" y="2286225"/>
        <a:ext cx="1386561" cy="1095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3C9D7-44AF-D445-83D7-CC04939CA3D9}">
      <dsp:nvSpPr>
        <dsp:cNvPr id="0" name=""/>
        <dsp:cNvSpPr/>
      </dsp:nvSpPr>
      <dsp:spPr>
        <a:xfrm>
          <a:off x="1407" y="549251"/>
          <a:ext cx="2598856" cy="305747"/>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669FB539-22C5-8746-B389-BBE5DD80D10E}">
      <dsp:nvSpPr>
        <dsp:cNvPr id="0" name=""/>
        <dsp:cNvSpPr/>
      </dsp:nvSpPr>
      <dsp:spPr>
        <a:xfrm>
          <a:off x="1407" y="664078"/>
          <a:ext cx="190921" cy="1909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468E8FD6-8C05-3441-AB32-24B8CBF85093}">
      <dsp:nvSpPr>
        <dsp:cNvPr id="0" name=""/>
        <dsp:cNvSpPr/>
      </dsp:nvSpPr>
      <dsp:spPr>
        <a:xfrm>
          <a:off x="1407" y="0"/>
          <a:ext cx="2598856" cy="54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r>
            <a:rPr lang="en-US" sz="3300" kern="1200" dirty="0"/>
            <a:t>Grounds</a:t>
          </a:r>
        </a:p>
      </dsp:txBody>
      <dsp:txXfrm>
        <a:off x="1407" y="0"/>
        <a:ext cx="2598856" cy="549251"/>
      </dsp:txXfrm>
    </dsp:sp>
    <dsp:sp modelId="{FB15EE63-0AD2-914E-B1CE-4A3D0E982A7F}">
      <dsp:nvSpPr>
        <dsp:cNvPr id="0" name=""/>
        <dsp:cNvSpPr/>
      </dsp:nvSpPr>
      <dsp:spPr>
        <a:xfrm>
          <a:off x="1407" y="1109110"/>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63B97DA7-54FA-2740-B480-7E927D18C61E}">
      <dsp:nvSpPr>
        <dsp:cNvPr id="0" name=""/>
        <dsp:cNvSpPr/>
      </dsp:nvSpPr>
      <dsp:spPr>
        <a:xfrm>
          <a:off x="183327" y="98205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Race</a:t>
          </a:r>
        </a:p>
      </dsp:txBody>
      <dsp:txXfrm>
        <a:off x="183327" y="982054"/>
        <a:ext cx="2416936" cy="445027"/>
      </dsp:txXfrm>
    </dsp:sp>
    <dsp:sp modelId="{E426CA1E-98E8-1A4B-94C0-A4D26E9B6C57}">
      <dsp:nvSpPr>
        <dsp:cNvPr id="0" name=""/>
        <dsp:cNvSpPr/>
      </dsp:nvSpPr>
      <dsp:spPr>
        <a:xfrm>
          <a:off x="1407" y="1554137"/>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ACB3A6DE-8492-D24F-AD7A-975804F30293}">
      <dsp:nvSpPr>
        <dsp:cNvPr id="0" name=""/>
        <dsp:cNvSpPr/>
      </dsp:nvSpPr>
      <dsp:spPr>
        <a:xfrm>
          <a:off x="183327" y="1427082"/>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Religious belief</a:t>
          </a:r>
        </a:p>
      </dsp:txBody>
      <dsp:txXfrm>
        <a:off x="183327" y="1427082"/>
        <a:ext cx="2416936" cy="445027"/>
      </dsp:txXfrm>
    </dsp:sp>
    <dsp:sp modelId="{42485C2E-285D-3849-8782-A228CD23C021}">
      <dsp:nvSpPr>
        <dsp:cNvPr id="0" name=""/>
        <dsp:cNvSpPr/>
      </dsp:nvSpPr>
      <dsp:spPr>
        <a:xfrm>
          <a:off x="1407" y="1999164"/>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5AF0EF16-0D80-7B4E-9E5C-8742CAD67AA9}">
      <dsp:nvSpPr>
        <dsp:cNvPr id="0" name=""/>
        <dsp:cNvSpPr/>
      </dsp:nvSpPr>
      <dsp:spPr>
        <a:xfrm>
          <a:off x="183327" y="1872109"/>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err="1"/>
            <a:t>Colour</a:t>
          </a:r>
          <a:endParaRPr lang="en-US" sz="1500" kern="1200" dirty="0"/>
        </a:p>
      </dsp:txBody>
      <dsp:txXfrm>
        <a:off x="183327" y="1872109"/>
        <a:ext cx="2416936" cy="445027"/>
      </dsp:txXfrm>
    </dsp:sp>
    <dsp:sp modelId="{97142068-4709-DE47-B129-6A2D19E9FA8E}">
      <dsp:nvSpPr>
        <dsp:cNvPr id="0" name=""/>
        <dsp:cNvSpPr/>
      </dsp:nvSpPr>
      <dsp:spPr>
        <a:xfrm>
          <a:off x="1407" y="2444192"/>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C0CEFB3C-31E2-4E49-962C-A7624AD8D40F}">
      <dsp:nvSpPr>
        <dsp:cNvPr id="0" name=""/>
        <dsp:cNvSpPr/>
      </dsp:nvSpPr>
      <dsp:spPr>
        <a:xfrm>
          <a:off x="183327" y="2317136"/>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a:t>
          </a:r>
        </a:p>
      </dsp:txBody>
      <dsp:txXfrm>
        <a:off x="183327" y="2317136"/>
        <a:ext cx="2416936" cy="445027"/>
      </dsp:txXfrm>
    </dsp:sp>
    <dsp:sp modelId="{EA95BD85-88BA-8D47-8779-C9647B61DEC6}">
      <dsp:nvSpPr>
        <dsp:cNvPr id="0" name=""/>
        <dsp:cNvSpPr/>
      </dsp:nvSpPr>
      <dsp:spPr>
        <a:xfrm>
          <a:off x="1407" y="2889219"/>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88EB1F23-5745-CE4E-9492-FBB7B7D10585}">
      <dsp:nvSpPr>
        <dsp:cNvPr id="0" name=""/>
        <dsp:cNvSpPr/>
      </dsp:nvSpPr>
      <dsp:spPr>
        <a:xfrm>
          <a:off x="183327" y="276216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Physical Disability</a:t>
          </a:r>
        </a:p>
      </dsp:txBody>
      <dsp:txXfrm>
        <a:off x="183327" y="2762164"/>
        <a:ext cx="2416936" cy="445027"/>
      </dsp:txXfrm>
    </dsp:sp>
    <dsp:sp modelId="{82A75079-5C67-5744-8B72-2D4FBF7EA13B}">
      <dsp:nvSpPr>
        <dsp:cNvPr id="0" name=""/>
        <dsp:cNvSpPr/>
      </dsp:nvSpPr>
      <dsp:spPr>
        <a:xfrm>
          <a:off x="2730207" y="549251"/>
          <a:ext cx="2598856" cy="305747"/>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CC931825-BE89-5E40-9732-EA9034B9DF47}">
      <dsp:nvSpPr>
        <dsp:cNvPr id="0" name=""/>
        <dsp:cNvSpPr/>
      </dsp:nvSpPr>
      <dsp:spPr>
        <a:xfrm>
          <a:off x="2730207" y="664078"/>
          <a:ext cx="190921" cy="1909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04B31BC7-9216-104A-891C-B01614699D21}">
      <dsp:nvSpPr>
        <dsp:cNvPr id="0" name=""/>
        <dsp:cNvSpPr/>
      </dsp:nvSpPr>
      <dsp:spPr>
        <a:xfrm>
          <a:off x="2730207" y="0"/>
          <a:ext cx="2598856" cy="54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endParaRPr lang="en-US" sz="3300" kern="1200" dirty="0"/>
        </a:p>
      </dsp:txBody>
      <dsp:txXfrm>
        <a:off x="2730207" y="0"/>
        <a:ext cx="2598856" cy="549251"/>
      </dsp:txXfrm>
    </dsp:sp>
    <dsp:sp modelId="{C01F248A-4239-EA47-AA36-78F5CD430604}">
      <dsp:nvSpPr>
        <dsp:cNvPr id="0" name=""/>
        <dsp:cNvSpPr/>
      </dsp:nvSpPr>
      <dsp:spPr>
        <a:xfrm>
          <a:off x="2730207" y="1109110"/>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F151D496-C361-2642-9505-26D41986F7E6}">
      <dsp:nvSpPr>
        <dsp:cNvPr id="0" name=""/>
        <dsp:cNvSpPr/>
      </dsp:nvSpPr>
      <dsp:spPr>
        <a:xfrm>
          <a:off x="2912127" y="98205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Mental Disability</a:t>
          </a:r>
        </a:p>
      </dsp:txBody>
      <dsp:txXfrm>
        <a:off x="2912127" y="982054"/>
        <a:ext cx="2416936" cy="445027"/>
      </dsp:txXfrm>
    </dsp:sp>
    <dsp:sp modelId="{C0CBFB60-114B-AA49-953A-4A22710272B9}">
      <dsp:nvSpPr>
        <dsp:cNvPr id="0" name=""/>
        <dsp:cNvSpPr/>
      </dsp:nvSpPr>
      <dsp:spPr>
        <a:xfrm>
          <a:off x="2730207" y="1554137"/>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E13B40FE-F68B-2C4D-9650-2BA52822CFC5}">
      <dsp:nvSpPr>
        <dsp:cNvPr id="0" name=""/>
        <dsp:cNvSpPr/>
      </dsp:nvSpPr>
      <dsp:spPr>
        <a:xfrm>
          <a:off x="2912127" y="1427082"/>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Marital Status</a:t>
          </a:r>
        </a:p>
      </dsp:txBody>
      <dsp:txXfrm>
        <a:off x="2912127" y="1427082"/>
        <a:ext cx="2416936" cy="445027"/>
      </dsp:txXfrm>
    </dsp:sp>
    <dsp:sp modelId="{4412B364-7FCB-1841-9CD5-7FAEF45E874F}">
      <dsp:nvSpPr>
        <dsp:cNvPr id="0" name=""/>
        <dsp:cNvSpPr/>
      </dsp:nvSpPr>
      <dsp:spPr>
        <a:xfrm>
          <a:off x="2730207" y="1999164"/>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0E25BB2D-77A4-0040-8BA8-0CBCCB319535}">
      <dsp:nvSpPr>
        <dsp:cNvPr id="0" name=""/>
        <dsp:cNvSpPr/>
      </dsp:nvSpPr>
      <dsp:spPr>
        <a:xfrm>
          <a:off x="2912127" y="1872109"/>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Age</a:t>
          </a:r>
        </a:p>
      </dsp:txBody>
      <dsp:txXfrm>
        <a:off x="2912127" y="1872109"/>
        <a:ext cx="2416936" cy="445027"/>
      </dsp:txXfrm>
    </dsp:sp>
    <dsp:sp modelId="{5EE49BCE-1012-A943-878C-B798F334C1FC}">
      <dsp:nvSpPr>
        <dsp:cNvPr id="0" name=""/>
        <dsp:cNvSpPr/>
      </dsp:nvSpPr>
      <dsp:spPr>
        <a:xfrm>
          <a:off x="2730207" y="2444192"/>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FF837EB-811A-2947-BE72-1AD6AA4B0D3B}">
      <dsp:nvSpPr>
        <dsp:cNvPr id="0" name=""/>
        <dsp:cNvSpPr/>
      </dsp:nvSpPr>
      <dsp:spPr>
        <a:xfrm>
          <a:off x="2912127" y="2317136"/>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Ancestry</a:t>
          </a:r>
        </a:p>
      </dsp:txBody>
      <dsp:txXfrm>
        <a:off x="2912127" y="2317136"/>
        <a:ext cx="2416936" cy="445027"/>
      </dsp:txXfrm>
    </dsp:sp>
    <dsp:sp modelId="{57CCF1F3-9631-7B4C-84D6-828091A2BBCA}">
      <dsp:nvSpPr>
        <dsp:cNvPr id="0" name=""/>
        <dsp:cNvSpPr/>
      </dsp:nvSpPr>
      <dsp:spPr>
        <a:xfrm>
          <a:off x="2730207" y="2889219"/>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427889A1-DE7A-7948-9627-2D5AA5E86E14}">
      <dsp:nvSpPr>
        <dsp:cNvPr id="0" name=""/>
        <dsp:cNvSpPr/>
      </dsp:nvSpPr>
      <dsp:spPr>
        <a:xfrm>
          <a:off x="2912127" y="276216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Place of Origin</a:t>
          </a:r>
        </a:p>
      </dsp:txBody>
      <dsp:txXfrm>
        <a:off x="2912127" y="2762164"/>
        <a:ext cx="2416936" cy="445027"/>
      </dsp:txXfrm>
    </dsp:sp>
    <dsp:sp modelId="{B5AA871B-B5C9-394E-8C2B-27A90A9419C2}">
      <dsp:nvSpPr>
        <dsp:cNvPr id="0" name=""/>
        <dsp:cNvSpPr/>
      </dsp:nvSpPr>
      <dsp:spPr>
        <a:xfrm>
          <a:off x="5459006" y="549251"/>
          <a:ext cx="2598856" cy="305747"/>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C2774669-FD7B-AC48-A274-8053C429998F}">
      <dsp:nvSpPr>
        <dsp:cNvPr id="0" name=""/>
        <dsp:cNvSpPr/>
      </dsp:nvSpPr>
      <dsp:spPr>
        <a:xfrm>
          <a:off x="5459006" y="664078"/>
          <a:ext cx="190921" cy="1909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46102F3-D30C-4A4B-8A9E-755A617C9AC4}">
      <dsp:nvSpPr>
        <dsp:cNvPr id="0" name=""/>
        <dsp:cNvSpPr/>
      </dsp:nvSpPr>
      <dsp:spPr>
        <a:xfrm>
          <a:off x="5459006" y="0"/>
          <a:ext cx="2598856" cy="54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endParaRPr lang="en-US" sz="3300" kern="1200" dirty="0"/>
        </a:p>
      </dsp:txBody>
      <dsp:txXfrm>
        <a:off x="5459006" y="0"/>
        <a:ext cx="2598856" cy="549251"/>
      </dsp:txXfrm>
    </dsp:sp>
    <dsp:sp modelId="{C1C8C954-21F1-114C-9A99-6D2080F73950}">
      <dsp:nvSpPr>
        <dsp:cNvPr id="0" name=""/>
        <dsp:cNvSpPr/>
      </dsp:nvSpPr>
      <dsp:spPr>
        <a:xfrm>
          <a:off x="5459006" y="1109110"/>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A23ECE52-48A1-CF47-80DE-34789B4633BE}">
      <dsp:nvSpPr>
        <dsp:cNvPr id="0" name=""/>
        <dsp:cNvSpPr/>
      </dsp:nvSpPr>
      <dsp:spPr>
        <a:xfrm>
          <a:off x="5640926" y="98205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Family Status</a:t>
          </a:r>
        </a:p>
      </dsp:txBody>
      <dsp:txXfrm>
        <a:off x="5640926" y="982054"/>
        <a:ext cx="2416936" cy="445027"/>
      </dsp:txXfrm>
    </dsp:sp>
    <dsp:sp modelId="{880CEB08-3327-1B48-9255-1CCBF0E69DB1}">
      <dsp:nvSpPr>
        <dsp:cNvPr id="0" name=""/>
        <dsp:cNvSpPr/>
      </dsp:nvSpPr>
      <dsp:spPr>
        <a:xfrm>
          <a:off x="5459006" y="1554137"/>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F521CD0A-2C8D-5D4F-B9D1-8C09D3B01265}">
      <dsp:nvSpPr>
        <dsp:cNvPr id="0" name=""/>
        <dsp:cNvSpPr/>
      </dsp:nvSpPr>
      <dsp:spPr>
        <a:xfrm>
          <a:off x="5640926" y="1427082"/>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Source of Income</a:t>
          </a:r>
        </a:p>
      </dsp:txBody>
      <dsp:txXfrm>
        <a:off x="5640926" y="1427082"/>
        <a:ext cx="2416936" cy="445027"/>
      </dsp:txXfrm>
    </dsp:sp>
    <dsp:sp modelId="{A4ED7A85-A6AB-E048-89B4-3BBCFA46D00C}">
      <dsp:nvSpPr>
        <dsp:cNvPr id="0" name=""/>
        <dsp:cNvSpPr/>
      </dsp:nvSpPr>
      <dsp:spPr>
        <a:xfrm>
          <a:off x="5459006" y="1999164"/>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D94E511D-D70E-8D48-B20C-A10CCFE492E8}">
      <dsp:nvSpPr>
        <dsp:cNvPr id="0" name=""/>
        <dsp:cNvSpPr/>
      </dsp:nvSpPr>
      <dsp:spPr>
        <a:xfrm>
          <a:off x="5640926" y="1872109"/>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Sexual Orientation</a:t>
          </a:r>
        </a:p>
      </dsp:txBody>
      <dsp:txXfrm>
        <a:off x="5640926" y="1872109"/>
        <a:ext cx="2416936" cy="445027"/>
      </dsp:txXfrm>
    </dsp:sp>
    <dsp:sp modelId="{1FC8A430-75DC-E347-B820-DC81A1213ABB}">
      <dsp:nvSpPr>
        <dsp:cNvPr id="0" name=""/>
        <dsp:cNvSpPr/>
      </dsp:nvSpPr>
      <dsp:spPr>
        <a:xfrm>
          <a:off x="5459006" y="2444192"/>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5BF3539A-C9BA-F148-B46A-FC2D0ACF9F0D}">
      <dsp:nvSpPr>
        <dsp:cNvPr id="0" name=""/>
        <dsp:cNvSpPr/>
      </dsp:nvSpPr>
      <dsp:spPr>
        <a:xfrm>
          <a:off x="5640926" y="2317136"/>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 Identity</a:t>
          </a:r>
        </a:p>
      </dsp:txBody>
      <dsp:txXfrm>
        <a:off x="5640926" y="2317136"/>
        <a:ext cx="2416936" cy="445027"/>
      </dsp:txXfrm>
    </dsp:sp>
    <dsp:sp modelId="{B0D972C7-1A49-214C-8F2F-0810C9D3AF91}">
      <dsp:nvSpPr>
        <dsp:cNvPr id="0" name=""/>
        <dsp:cNvSpPr/>
      </dsp:nvSpPr>
      <dsp:spPr>
        <a:xfrm>
          <a:off x="5459006" y="2889219"/>
          <a:ext cx="190916" cy="1909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9AF9006B-99F9-D845-868F-410B9F5D00D8}">
      <dsp:nvSpPr>
        <dsp:cNvPr id="0" name=""/>
        <dsp:cNvSpPr/>
      </dsp:nvSpPr>
      <dsp:spPr>
        <a:xfrm>
          <a:off x="5640926" y="2762164"/>
          <a:ext cx="2416936" cy="4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Gender Expression</a:t>
          </a:r>
        </a:p>
      </dsp:txBody>
      <dsp:txXfrm>
        <a:off x="5640926" y="2762164"/>
        <a:ext cx="2416936" cy="4450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7AE61-52F3-B249-98A6-2035EBCBFA84}">
      <dsp:nvSpPr>
        <dsp:cNvPr id="0" name=""/>
        <dsp:cNvSpPr/>
      </dsp:nvSpPr>
      <dsp:spPr>
        <a:xfrm rot="16200000">
          <a:off x="757" y="191566"/>
          <a:ext cx="4006304" cy="4006304"/>
        </a:xfrm>
        <a:prstGeom prst="downArrow">
          <a:avLst>
            <a:gd name="adj1" fmla="val 50000"/>
            <a:gd name="adj2" fmla="val 35000"/>
          </a:avLst>
        </a:prstGeom>
        <a:solidFill>
          <a:schemeClr val="accent5">
            <a:shade val="80000"/>
            <a:hueOff val="0"/>
            <a:satOff val="0"/>
            <a:lumOff val="0"/>
            <a:alphaOff val="0"/>
          </a:schemeClr>
        </a:solidFill>
        <a:ln>
          <a:noFill/>
        </a:ln>
        <a:effectLst>
          <a:outerShdw blurRad="57150" dist="38100" dir="5400000" algn="ctr" rotWithShape="0">
            <a:schemeClr val="accent5">
              <a:shade val="8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en-US" sz="4700" kern="1200" dirty="0"/>
            <a:t>Protected Grounds</a:t>
          </a:r>
        </a:p>
      </dsp:txBody>
      <dsp:txXfrm rot="5400000">
        <a:off x="758" y="1193142"/>
        <a:ext cx="3305201" cy="2003152"/>
      </dsp:txXfrm>
    </dsp:sp>
    <dsp:sp modelId="{22A75074-C2BC-6C4B-98C1-4474DB57F942}">
      <dsp:nvSpPr>
        <dsp:cNvPr id="0" name=""/>
        <dsp:cNvSpPr/>
      </dsp:nvSpPr>
      <dsp:spPr>
        <a:xfrm rot="5400000">
          <a:off x="4222538" y="191566"/>
          <a:ext cx="4006304" cy="4006304"/>
        </a:xfrm>
        <a:prstGeom prst="downArrow">
          <a:avLst>
            <a:gd name="adj1" fmla="val 50000"/>
            <a:gd name="adj2" fmla="val 35000"/>
          </a:avLst>
        </a:prstGeom>
        <a:solidFill>
          <a:schemeClr val="accent5">
            <a:shade val="80000"/>
            <a:hueOff val="189181"/>
            <a:satOff val="3184"/>
            <a:lumOff val="22673"/>
            <a:alphaOff val="0"/>
          </a:schemeClr>
        </a:solidFill>
        <a:ln>
          <a:noFill/>
        </a:ln>
        <a:effectLst>
          <a:outerShdw blurRad="57150" dist="38100" dir="5400000" algn="ctr" rotWithShape="0">
            <a:schemeClr val="accent5">
              <a:shade val="80000"/>
              <a:hueOff val="189181"/>
              <a:satOff val="3184"/>
              <a:lumOff val="2267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en-US" sz="4700" kern="1200" dirty="0"/>
            <a:t>Protected Areas</a:t>
          </a:r>
        </a:p>
      </dsp:txBody>
      <dsp:txXfrm rot="-5400000">
        <a:off x="4923642" y="1193142"/>
        <a:ext cx="3305201" cy="200315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7122" cy="463136"/>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defTabSz="931365">
              <a:defRPr sz="1200">
                <a:latin typeface="Arial" pitchFamily="34" charset="0"/>
                <a:ea typeface="+mn-ea"/>
                <a:cs typeface="+mn-cs"/>
              </a:defRPr>
            </a:lvl1pPr>
          </a:lstStyle>
          <a:p>
            <a:pPr>
              <a:defRPr/>
            </a:pPr>
            <a:endParaRPr lang="en-US"/>
          </a:p>
        </p:txBody>
      </p:sp>
      <p:sp>
        <p:nvSpPr>
          <p:cNvPr id="37891" name="Rectangle 3"/>
          <p:cNvSpPr>
            <a:spLocks noGrp="1" noChangeArrowheads="1"/>
          </p:cNvSpPr>
          <p:nvPr>
            <p:ph type="dt" sz="quarter" idx="1"/>
          </p:nvPr>
        </p:nvSpPr>
        <p:spPr bwMode="auto">
          <a:xfrm>
            <a:off x="3970885" y="0"/>
            <a:ext cx="3038319" cy="463136"/>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algn="r" defTabSz="931365">
              <a:defRPr sz="1200">
                <a:latin typeface="Arial" pitchFamily="34" charset="0"/>
                <a:ea typeface="+mn-ea"/>
                <a:cs typeface="+mn-cs"/>
              </a:defRPr>
            </a:lvl1pPr>
          </a:lstStyle>
          <a:p>
            <a:pPr>
              <a:defRPr/>
            </a:pPr>
            <a:endParaRPr lang="en-US"/>
          </a:p>
        </p:txBody>
      </p:sp>
      <p:sp>
        <p:nvSpPr>
          <p:cNvPr id="37892" name="Rectangle 4"/>
          <p:cNvSpPr>
            <a:spLocks noGrp="1" noChangeArrowheads="1"/>
          </p:cNvSpPr>
          <p:nvPr>
            <p:ph type="ftr" sz="quarter" idx="2"/>
          </p:nvPr>
        </p:nvSpPr>
        <p:spPr bwMode="auto">
          <a:xfrm>
            <a:off x="0" y="8831160"/>
            <a:ext cx="3037122" cy="463136"/>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defTabSz="931365">
              <a:defRPr sz="1200">
                <a:latin typeface="Arial" pitchFamily="34" charset="0"/>
                <a:ea typeface="+mn-ea"/>
                <a:cs typeface="+mn-cs"/>
              </a:defRPr>
            </a:lvl1pPr>
          </a:lstStyle>
          <a:p>
            <a:pPr>
              <a:defRPr/>
            </a:pPr>
            <a:endParaRPr lang="en-US"/>
          </a:p>
        </p:txBody>
      </p:sp>
      <p:sp>
        <p:nvSpPr>
          <p:cNvPr id="37893" name="Rectangle 5"/>
          <p:cNvSpPr>
            <a:spLocks noGrp="1" noChangeArrowheads="1"/>
          </p:cNvSpPr>
          <p:nvPr>
            <p:ph type="sldNum" sz="quarter" idx="3"/>
          </p:nvPr>
        </p:nvSpPr>
        <p:spPr bwMode="auto">
          <a:xfrm>
            <a:off x="3970885" y="8831160"/>
            <a:ext cx="3038319" cy="463136"/>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algn="r" defTabSz="930275">
              <a:defRPr sz="1200">
                <a:latin typeface="Arial" charset="0"/>
              </a:defRPr>
            </a:lvl1pPr>
          </a:lstStyle>
          <a:p>
            <a:pPr>
              <a:defRPr/>
            </a:pPr>
            <a:fld id="{081770D9-0466-A34C-8262-100D82354ECC}" type="slidenum">
              <a:rPr lang="en-US"/>
              <a:pPr>
                <a:defRPr/>
              </a:pPr>
              <a:t>‹#›</a:t>
            </a:fld>
            <a:endParaRPr lang="en-US"/>
          </a:p>
        </p:txBody>
      </p:sp>
    </p:spTree>
    <p:extLst>
      <p:ext uri="{BB962C8B-B14F-4D97-AF65-F5344CB8AC3E}">
        <p14:creationId xmlns:p14="http://schemas.microsoft.com/office/powerpoint/2010/main" val="4129707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7122" cy="463136"/>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46083" name="Rectangle 3"/>
          <p:cNvSpPr>
            <a:spLocks noGrp="1" noChangeArrowheads="1"/>
          </p:cNvSpPr>
          <p:nvPr>
            <p:ph type="dt" idx="1"/>
          </p:nvPr>
        </p:nvSpPr>
        <p:spPr bwMode="auto">
          <a:xfrm>
            <a:off x="3970885" y="0"/>
            <a:ext cx="3038319" cy="463136"/>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5" name="Rectangle 5"/>
          <p:cNvSpPr>
            <a:spLocks noGrp="1" noChangeArrowheads="1"/>
          </p:cNvSpPr>
          <p:nvPr>
            <p:ph type="body" sz="quarter" idx="3"/>
          </p:nvPr>
        </p:nvSpPr>
        <p:spPr bwMode="auto">
          <a:xfrm>
            <a:off x="701519" y="4416633"/>
            <a:ext cx="5607362" cy="4180854"/>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831160"/>
            <a:ext cx="3037122" cy="463136"/>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46087" name="Rectangle 7"/>
          <p:cNvSpPr>
            <a:spLocks noGrp="1" noChangeArrowheads="1"/>
          </p:cNvSpPr>
          <p:nvPr>
            <p:ph type="sldNum" sz="quarter" idx="5"/>
          </p:nvPr>
        </p:nvSpPr>
        <p:spPr bwMode="auto">
          <a:xfrm>
            <a:off x="3970885" y="8831160"/>
            <a:ext cx="3038319" cy="463136"/>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a:defRPr sz="1200">
                <a:latin typeface="Arial" charset="0"/>
              </a:defRPr>
            </a:lvl1pPr>
          </a:lstStyle>
          <a:p>
            <a:pPr>
              <a:defRPr/>
            </a:pPr>
            <a:fld id="{9F81A445-F857-9448-B734-042F1D94F142}" type="slidenum">
              <a:rPr lang="en-US"/>
              <a:pPr>
                <a:defRPr/>
              </a:pPr>
              <a:t>‹#›</a:t>
            </a:fld>
            <a:endParaRPr lang="en-US"/>
          </a:p>
        </p:txBody>
      </p:sp>
    </p:spTree>
    <p:extLst>
      <p:ext uri="{BB962C8B-B14F-4D97-AF65-F5344CB8AC3E}">
        <p14:creationId xmlns:p14="http://schemas.microsoft.com/office/powerpoint/2010/main" val="819420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the519.org/education-training/glossar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ohrc.on.ca/en/questions-and-answers-about-gender-identity-and-pronoun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Arial" charset="0"/>
              <a:ea typeface="MS PGothic" charset="0"/>
            </a:endParaRPr>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9B30B829-69D8-EC42-BF16-7E137D55FECF}" type="slidenum">
              <a:rPr lang="en-US" sz="1200">
                <a:latin typeface="Arial" charset="0"/>
              </a:rPr>
              <a:pPr eaLnBrk="1" hangingPunct="1"/>
              <a:t>1</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10</a:t>
            </a:fld>
            <a:endParaRPr lang="en-US"/>
          </a:p>
        </p:txBody>
      </p:sp>
    </p:spTree>
    <p:extLst>
      <p:ext uri="{BB962C8B-B14F-4D97-AF65-F5344CB8AC3E}">
        <p14:creationId xmlns:p14="http://schemas.microsoft.com/office/powerpoint/2010/main" val="355940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endParaRPr>
          </a:p>
        </p:txBody>
      </p:sp>
      <p:sp>
        <p:nvSpPr>
          <p:cNvPr id="317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0EFF1398-8975-1949-B06B-921F88C2F748}" type="slidenum">
              <a:rPr lang="en-US" sz="1200">
                <a:latin typeface="Arial" charset="0"/>
              </a:rPr>
              <a:pPr eaLnBrk="1" hangingPunct="1"/>
              <a:t>11</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12</a:t>
            </a:fld>
            <a:endParaRPr lang="en-US"/>
          </a:p>
        </p:txBody>
      </p:sp>
    </p:spTree>
    <p:extLst>
      <p:ext uri="{BB962C8B-B14F-4D97-AF65-F5344CB8AC3E}">
        <p14:creationId xmlns:p14="http://schemas.microsoft.com/office/powerpoint/2010/main" val="1306785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a:t>
            </a:r>
            <a:r>
              <a:rPr lang="en-US" i="1">
                <a:latin typeface="Arial" charset="0"/>
                <a:ea typeface="MS PGothic" charset="0"/>
              </a:rPr>
              <a:t>Alberta Human Rights Act </a:t>
            </a:r>
            <a:r>
              <a:rPr lang="en-US">
                <a:latin typeface="Arial" charset="0"/>
                <a:ea typeface="MS PGothic" charset="0"/>
              </a:rPr>
              <a:t>prohibits discrimination in 5 different areas </a:t>
            </a:r>
            <a:r>
              <a:rPr lang="mr-IN">
                <a:latin typeface="Arial" charset="0"/>
                <a:ea typeface="MS PGothic" charset="0"/>
              </a:rPr>
              <a:t>–</a:t>
            </a:r>
            <a:r>
              <a:rPr lang="en-US">
                <a:latin typeface="Arial" charset="0"/>
                <a:ea typeface="MS PGothic" charset="0"/>
              </a:rPr>
              <a:t> publications, services, tenancy, employment and unions/occupational associations</a:t>
            </a:r>
          </a:p>
        </p:txBody>
      </p:sp>
      <p:sp>
        <p:nvSpPr>
          <p:cNvPr id="4" name="Footer Placeholder 3"/>
          <p:cNvSpPr>
            <a:spLocks noGrp="1"/>
          </p:cNvSpPr>
          <p:nvPr>
            <p:ph type="ftr" sz="quarter" idx="4"/>
          </p:nvPr>
        </p:nvSpPr>
        <p:spPr/>
        <p:txBody>
          <a:bodyPr/>
          <a:lstStyle/>
          <a:p>
            <a:pPr>
              <a:defRPr/>
            </a:pPr>
            <a:r>
              <a:rPr lang="en-US"/>
              <a:t>Course Developed by Melissa Luhtanen, J.D., LuhtanenLaw@gmail.com</a:t>
            </a:r>
          </a:p>
        </p:txBody>
      </p:sp>
      <p:sp>
        <p:nvSpPr>
          <p:cNvPr id="34820"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D302E7AE-836B-AC47-8E93-5A6BC2CD46C9}" type="slidenum">
              <a:rPr lang="en-US" sz="1200">
                <a:latin typeface="Arial" charset="0"/>
              </a:rPr>
              <a:pPr eaLnBrk="1" hangingPunct="1"/>
              <a:t>13</a:t>
            </a:fld>
            <a:endParaRPr lang="en-US" sz="1200">
              <a:latin typeface="Arial" charset="0"/>
            </a:endParaRPr>
          </a:p>
        </p:txBody>
      </p:sp>
      <p:sp>
        <p:nvSpPr>
          <p:cNvPr id="34821" name="Date Placeholder 5"/>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C64E5FEC-391E-124C-ADAB-2543EE6C101B}" type="datetime3">
              <a:rPr lang="en-CA" sz="1200">
                <a:latin typeface="Arial" charset="0"/>
              </a:rPr>
              <a:pPr eaLnBrk="1" hangingPunct="1"/>
              <a:t>9 January 2019</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1208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a:t>
            </a:r>
            <a:r>
              <a:rPr lang="en-US" i="1">
                <a:latin typeface="Arial" charset="0"/>
                <a:ea typeface="MS PGothic" charset="0"/>
              </a:rPr>
              <a:t>Alberta Human Rights Act </a:t>
            </a:r>
            <a:r>
              <a:rPr lang="en-US">
                <a:latin typeface="Arial" charset="0"/>
                <a:ea typeface="MS PGothic" charset="0"/>
              </a:rPr>
              <a:t>prohibits discrimination on 15 grounds.</a:t>
            </a:r>
          </a:p>
        </p:txBody>
      </p:sp>
      <p:sp>
        <p:nvSpPr>
          <p:cNvPr id="1208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C6A447B5-DF9C-224A-A5AE-3F4DEB9CFB6A}" type="slidenum">
              <a:rPr lang="en-US" sz="1200">
                <a:latin typeface="Arial" charset="0"/>
              </a:rPr>
              <a:pPr eaLnBrk="1" hangingPunct="1"/>
              <a:t>14</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A human rights can be commenced if discrimination takes place in one or more of the 5 areas based on one or more of the 15 grounds.</a:t>
            </a:r>
          </a:p>
        </p:txBody>
      </p:sp>
      <p:sp>
        <p:nvSpPr>
          <p:cNvPr id="1218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03C0FE56-701B-1249-BCB4-821D4C92A73A}" type="slidenum">
              <a:rPr lang="en-US" sz="1200">
                <a:latin typeface="Arial" charset="0"/>
              </a:rPr>
              <a:pPr eaLnBrk="1" hangingPunct="1"/>
              <a:t>15</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Section 4 of the </a:t>
            </a:r>
            <a:r>
              <a:rPr lang="en-US" i="1">
                <a:latin typeface="Arial" charset="0"/>
                <a:ea typeface="MS PGothic" charset="0"/>
              </a:rPr>
              <a:t>Alberta Human Rights Act </a:t>
            </a:r>
            <a:r>
              <a:rPr lang="en-US">
                <a:latin typeface="Arial" charset="0"/>
                <a:ea typeface="MS PGothic" charset="0"/>
              </a:rPr>
              <a:t>recognizes that all people are equal in dignity, rights and responsibilities when it comes to provision of goods, services, accommodation or facilities customarily available to the public. In fact, most of our day-to-day public interactions are covered by Section 4 of the AHRA. </a:t>
            </a:r>
          </a:p>
        </p:txBody>
      </p:sp>
      <p:sp>
        <p:nvSpPr>
          <p:cNvPr id="389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2A672C23-87CB-4E44-9467-B26482A6B03B}" type="slidenum">
              <a:rPr lang="en-US" sz="1200">
                <a:latin typeface="Arial" charset="0"/>
              </a:rPr>
              <a:pPr eaLnBrk="1" hangingPunct="1"/>
              <a:t>16</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Section 7 of the AHRA prohibits discrimination in employment. </a:t>
            </a:r>
          </a:p>
        </p:txBody>
      </p:sp>
      <p:sp>
        <p:nvSpPr>
          <p:cNvPr id="1228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61A83431-EC85-4345-AACF-B839AC43122F}" type="slidenum">
              <a:rPr lang="en-US" sz="1200">
                <a:latin typeface="Arial" charset="0"/>
              </a:rPr>
              <a:pPr eaLnBrk="1" hangingPunct="1"/>
              <a:t>17</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endParaRPr>
          </a:p>
        </p:txBody>
      </p:sp>
      <p:sp>
        <p:nvSpPr>
          <p:cNvPr id="41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175B8006-4969-7749-97D1-327041833D61}" type="slidenum">
              <a:rPr lang="en-US" sz="1200">
                <a:latin typeface="Arial" charset="0"/>
              </a:rPr>
              <a:pPr eaLnBrk="1" hangingPunct="1"/>
              <a:t>18</a:t>
            </a:fld>
            <a:endParaRPr lang="en-US" sz="1200">
              <a:latin typeface="Arial" charset="0"/>
            </a:endParaRPr>
          </a:p>
        </p:txBody>
      </p:sp>
      <p:sp>
        <p:nvSpPr>
          <p:cNvPr id="5" name="Footer Placeholder 4"/>
          <p:cNvSpPr>
            <a:spLocks noGrp="1"/>
          </p:cNvSpPr>
          <p:nvPr>
            <p:ph type="ftr" sz="quarter" idx="4"/>
          </p:nvPr>
        </p:nvSpPr>
        <p:spPr/>
        <p:txBody>
          <a:bodyPr/>
          <a:lstStyle/>
          <a:p>
            <a:pPr>
              <a:defRPr/>
            </a:pPr>
            <a:r>
              <a:rPr lang="en-US"/>
              <a:t>Course Developed by Melissa Luhtanen, J.D., LuhtanenLaw@gmail.com</a:t>
            </a:r>
          </a:p>
        </p:txBody>
      </p:sp>
      <p:sp>
        <p:nvSpPr>
          <p:cNvPr id="41989" name="Date Placeholder 5"/>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9D4A206A-5F73-B248-B03E-804AF1EE14EB}" type="datetime3">
              <a:rPr lang="en-CA" sz="1200">
                <a:latin typeface="Arial" charset="0"/>
              </a:rPr>
              <a:pPr eaLnBrk="1" hangingPunct="1"/>
              <a:t>9 January 2019</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MS PGothic" charset="0"/>
              </a:rPr>
              <a:t>Humana rights law requires that those covered by 5 areas governed by the AHRA must “accommodate” the needs of people who are protected under the 15 grounds under which discrimination is prohibited under the AHRA. What does “accommodate” mean?</a:t>
            </a:r>
          </a:p>
        </p:txBody>
      </p:sp>
      <p:sp>
        <p:nvSpPr>
          <p:cNvPr id="1239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84248242-9F2E-E14B-AEAB-E0D4D72D2CED}" type="slidenum">
              <a:rPr lang="en-US" sz="1200">
                <a:latin typeface="Arial" charset="0"/>
              </a:rPr>
              <a:pPr eaLnBrk="1" hangingPunct="1"/>
              <a:t>19</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2</a:t>
            </a:fld>
            <a:endParaRPr lang="en-US"/>
          </a:p>
        </p:txBody>
      </p:sp>
    </p:spTree>
    <p:extLst>
      <p:ext uri="{BB962C8B-B14F-4D97-AF65-F5344CB8AC3E}">
        <p14:creationId xmlns:p14="http://schemas.microsoft.com/office/powerpoint/2010/main" val="3210224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MS PGothic" charset="0"/>
              </a:rPr>
              <a:t>The law states that individuals protected under the AHRA must be accommodated “to the point of undue hardship”.  This means that consideration must be given to how individuals can be accommodated and that the entity accommodating must experience some hardship in order to provide accommodation.</a:t>
            </a:r>
          </a:p>
          <a:p>
            <a:r>
              <a:rPr lang="en-US" dirty="0">
                <a:latin typeface="Arial" charset="0"/>
                <a:ea typeface="MS PGothic" charset="0"/>
              </a:rPr>
              <a:t>The individuals wishing to be accommodated also have duties to identify their needs and work with those providing accommodation.  Accommodation does not have to be immediate or perfect.</a:t>
            </a:r>
          </a:p>
        </p:txBody>
      </p:sp>
      <p:sp>
        <p:nvSpPr>
          <p:cNvPr id="1249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94ED26B6-60ED-1B4C-9707-3030D15BF850}" type="slidenum">
              <a:rPr lang="en-US" sz="1200">
                <a:latin typeface="Arial" charset="0"/>
              </a:rPr>
              <a:pPr eaLnBrk="1" hangingPunct="1"/>
              <a:t>20</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MS PGothic" charset="0"/>
              </a:rPr>
              <a:t>The above factors will be taken into consideration in determining when accommodation has become undue.</a:t>
            </a:r>
          </a:p>
          <a:p>
            <a:r>
              <a:rPr lang="en-US" dirty="0">
                <a:latin typeface="Arial" charset="0"/>
                <a:ea typeface="MS PGothic" charset="0"/>
              </a:rPr>
              <a:t>When the accommodation causes the entity</a:t>
            </a:r>
            <a:r>
              <a:rPr lang="en-US" baseline="0" dirty="0">
                <a:latin typeface="Arial" charset="0"/>
                <a:ea typeface="MS PGothic" charset="0"/>
              </a:rPr>
              <a:t> who must accommodate</a:t>
            </a:r>
            <a:r>
              <a:rPr lang="en-US" dirty="0">
                <a:latin typeface="Arial" charset="0"/>
                <a:ea typeface="MS PGothic" charset="0"/>
              </a:rPr>
              <a:t> </a:t>
            </a:r>
            <a:r>
              <a:rPr lang="en-US" i="1" dirty="0">
                <a:latin typeface="Arial" charset="0"/>
                <a:ea typeface="MS PGothic" charset="0"/>
              </a:rPr>
              <a:t>an undue hardship</a:t>
            </a:r>
            <a:r>
              <a:rPr lang="en-US" dirty="0">
                <a:latin typeface="Arial" charset="0"/>
                <a:ea typeface="MS PGothic" charset="0"/>
              </a:rPr>
              <a:t> then it may decide to claim that the</a:t>
            </a:r>
            <a:r>
              <a:rPr lang="en-US" baseline="0" dirty="0">
                <a:latin typeface="Arial" charset="0"/>
                <a:ea typeface="MS PGothic" charset="0"/>
              </a:rPr>
              <a:t> person seeking accommodation</a:t>
            </a:r>
            <a:r>
              <a:rPr lang="en-US" dirty="0">
                <a:latin typeface="Arial" charset="0"/>
                <a:ea typeface="MS PGothic" charset="0"/>
              </a:rPr>
              <a:t> could not be accommodated. </a:t>
            </a:r>
          </a:p>
          <a:p>
            <a:r>
              <a:rPr lang="en-US" dirty="0">
                <a:latin typeface="Arial" charset="0"/>
                <a:ea typeface="MS PGothic" charset="0"/>
              </a:rPr>
              <a:t>However, there is no hard and fast rule as to what constitutes an undue hardship. </a:t>
            </a:r>
          </a:p>
          <a:p>
            <a:endParaRPr lang="en-US" dirty="0">
              <a:latin typeface="Arial" charset="0"/>
              <a:ea typeface="MS PGothic" charset="0"/>
            </a:endParaRPr>
          </a:p>
          <a:p>
            <a:r>
              <a:rPr lang="en-US" dirty="0">
                <a:latin typeface="Arial" charset="0"/>
                <a:ea typeface="MS PGothic" charset="0"/>
              </a:rPr>
              <a:t>What is the financial cost?</a:t>
            </a:r>
          </a:p>
          <a:p>
            <a:r>
              <a:rPr lang="en-US" dirty="0">
                <a:latin typeface="Arial" charset="0"/>
                <a:ea typeface="MS PGothic" charset="0"/>
              </a:rPr>
              <a:t>What is the size of the company and what resources can the employer provide?</a:t>
            </a:r>
          </a:p>
          <a:p>
            <a:r>
              <a:rPr lang="en-US" dirty="0">
                <a:latin typeface="Arial" charset="0"/>
                <a:ea typeface="MS PGothic" charset="0"/>
              </a:rPr>
              <a:t>Will the accommodation involve a large disruption to operations?</a:t>
            </a:r>
          </a:p>
          <a:p>
            <a:r>
              <a:rPr lang="en-US" dirty="0">
                <a:latin typeface="Arial" charset="0"/>
                <a:ea typeface="MS PGothic" charset="0"/>
              </a:rPr>
              <a:t>Can the company interchange individual jobs in the workforce or assign the employee to a more suitable facility?</a:t>
            </a:r>
          </a:p>
          <a:p>
            <a:r>
              <a:rPr lang="en-US" dirty="0">
                <a:latin typeface="Arial" charset="0"/>
                <a:ea typeface="MS PGothic" charset="0"/>
              </a:rPr>
              <a:t>Are there any health and safety concerns?</a:t>
            </a:r>
          </a:p>
          <a:p>
            <a:endParaRPr lang="en-US" dirty="0">
              <a:latin typeface="Arial" charset="0"/>
              <a:ea typeface="MS PGothic" charset="0"/>
            </a:endParaRPr>
          </a:p>
        </p:txBody>
      </p:sp>
      <p:sp>
        <p:nvSpPr>
          <p:cNvPr id="4" name="Footer Placeholder 3"/>
          <p:cNvSpPr>
            <a:spLocks noGrp="1"/>
          </p:cNvSpPr>
          <p:nvPr>
            <p:ph type="ftr" sz="quarter" idx="4"/>
          </p:nvPr>
        </p:nvSpPr>
        <p:spPr/>
        <p:txBody>
          <a:bodyPr/>
          <a:lstStyle/>
          <a:p>
            <a:pPr>
              <a:defRPr/>
            </a:pPr>
            <a:r>
              <a:rPr lang="en-US"/>
              <a:t>Course Developed by Melissa Luhtanen, J.D., LuhtanenLaw@gmail.com</a:t>
            </a:r>
          </a:p>
        </p:txBody>
      </p:sp>
      <p:sp>
        <p:nvSpPr>
          <p:cNvPr id="46084"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17EF3862-89DF-964F-B9BA-804671A73D7D}" type="slidenum">
              <a:rPr lang="en-US" sz="1200">
                <a:latin typeface="Arial" charset="0"/>
              </a:rPr>
              <a:pPr eaLnBrk="1" hangingPunct="1"/>
              <a:t>21</a:t>
            </a:fld>
            <a:endParaRPr lang="en-US" sz="1200">
              <a:latin typeface="Arial" charset="0"/>
            </a:endParaRPr>
          </a:p>
        </p:txBody>
      </p:sp>
      <p:sp>
        <p:nvSpPr>
          <p:cNvPr id="46085" name="Date Placeholder 5"/>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33B80BE4-68B2-E74D-8B5F-B253532C048E}" type="datetime3">
              <a:rPr lang="en-CA" sz="1200">
                <a:latin typeface="Arial" charset="0"/>
              </a:rPr>
              <a:pPr eaLnBrk="1" hangingPunct="1"/>
              <a:t>9 January 2019</a:t>
            </a:fld>
            <a:endParaRPr 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Charter of Rights and Freedoms binds governments and provides a check on government power.  It applies, for example, when the government passes discriminatory legislation or acts in a discriminatory manner.</a:t>
            </a:r>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BA70BF57-DDC4-1949-AD22-A84DA0A637EE}" type="slidenum">
              <a:rPr lang="en-US" sz="1200">
                <a:latin typeface="Arial" charset="0"/>
              </a:rPr>
              <a:pPr eaLnBrk="1" hangingPunct="1"/>
              <a:t>22</a:t>
            </a:fld>
            <a:endParaRPr lang="en-US"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Individuals are given rights under the above 7 areas under the Charter.  </a:t>
            </a:r>
          </a:p>
        </p:txBody>
      </p:sp>
      <p:sp>
        <p:nvSpPr>
          <p:cNvPr id="1259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A9636796-16F7-3349-A7A3-5FC747D21B67}" type="slidenum">
              <a:rPr lang="en-US" sz="1200">
                <a:latin typeface="Arial" charset="0"/>
              </a:rPr>
              <a:pPr eaLnBrk="1" hangingPunct="1"/>
              <a:t>23</a:t>
            </a:fld>
            <a:endParaRPr 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MS PGothic" charset="0"/>
              </a:rPr>
              <a:t>- Human rights laws also come from the decisions of human rights tribunals and the courts.</a:t>
            </a:r>
          </a:p>
          <a:p>
            <a:r>
              <a:rPr lang="en-US" dirty="0">
                <a:latin typeface="Arial" charset="0"/>
                <a:ea typeface="MS PGothic" charset="0"/>
              </a:rPr>
              <a:t>- In </a:t>
            </a:r>
            <a:r>
              <a:rPr lang="en-US" i="1" dirty="0">
                <a:latin typeface="Arial" charset="0"/>
                <a:ea typeface="MS PGothic" charset="0"/>
              </a:rPr>
              <a:t>C.F. v Alberta (Vital Statistics)</a:t>
            </a:r>
            <a:r>
              <a:rPr lang="en-US" dirty="0">
                <a:latin typeface="Arial" charset="0"/>
                <a:ea typeface="MS PGothic" charset="0"/>
              </a:rPr>
              <a:t>, 2014 ABQB 237 (</a:t>
            </a:r>
            <a:r>
              <a:rPr lang="en-US" dirty="0" err="1">
                <a:latin typeface="Arial" charset="0"/>
                <a:ea typeface="MS PGothic" charset="0"/>
              </a:rPr>
              <a:t>CanLII</a:t>
            </a:r>
            <a:r>
              <a:rPr lang="en-US" dirty="0">
                <a:latin typeface="Arial" charset="0"/>
                <a:ea typeface="MS PGothic" charset="0"/>
              </a:rPr>
              <a:t>), Alberta's Director of Vital Statistics interpreted the </a:t>
            </a:r>
            <a:r>
              <a:rPr lang="en-US" i="1" dirty="0">
                <a:latin typeface="Arial" charset="0"/>
                <a:ea typeface="MS PGothic" charset="0"/>
              </a:rPr>
              <a:t>Vital Statistics Act</a:t>
            </a:r>
            <a:r>
              <a:rPr lang="en-US" i="0" baseline="0" dirty="0">
                <a:latin typeface="Arial" charset="0"/>
                <a:ea typeface="MS PGothic" charset="0"/>
              </a:rPr>
              <a:t> as</a:t>
            </a:r>
            <a:r>
              <a:rPr lang="en-US" dirty="0">
                <a:latin typeface="Arial" charset="0"/>
                <a:ea typeface="MS PGothic" charset="0"/>
              </a:rPr>
              <a:t> requiring transgendered people to have gender confirmation surgery in order to be eligible to have the sex on their birth certificate changed. C.F., a trans female, challenged this interpretation as contrary to her rights under sections 7 and 15 of the Charter. In a ground breaking decision, Justice B.R. Burrows found in </a:t>
            </a:r>
            <a:r>
              <a:rPr lang="en-US" dirty="0" err="1">
                <a:latin typeface="Arial" charset="0"/>
                <a:ea typeface="MS PGothic" charset="0"/>
              </a:rPr>
              <a:t>favour</a:t>
            </a:r>
            <a:r>
              <a:rPr lang="en-US" dirty="0">
                <a:latin typeface="Arial" charset="0"/>
                <a:ea typeface="MS PGothic" charset="0"/>
              </a:rPr>
              <a:t> of C.F. and ordered the Director to issue C.F. a new birth certificate</a:t>
            </a:r>
            <a:r>
              <a:rPr lang="en-US" baseline="0" dirty="0">
                <a:latin typeface="Arial" charset="0"/>
                <a:ea typeface="MS PGothic" charset="0"/>
              </a:rPr>
              <a:t> without proof of the surgery.</a:t>
            </a:r>
            <a:r>
              <a:rPr lang="en-US" dirty="0">
                <a:latin typeface="Arial" charset="0"/>
                <a:ea typeface="MS PGothic" charset="0"/>
              </a:rPr>
              <a:t> </a:t>
            </a:r>
          </a:p>
        </p:txBody>
      </p:sp>
      <p:sp>
        <p:nvSpPr>
          <p:cNvPr id="512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BD70EDEA-BFB4-EA4E-9BCC-F20CDC154B5F}" type="slidenum">
              <a:rPr lang="en-US" sz="1200">
                <a:latin typeface="Arial" charset="0"/>
              </a:rPr>
              <a:pPr eaLnBrk="1" hangingPunct="1"/>
              <a:t>24</a:t>
            </a:fld>
            <a:endParaRPr 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CA" dirty="0"/>
              <a:t>Discriminatory or harassing comments made directly to someone who is receiving a service or in their employment are likely to</a:t>
            </a:r>
            <a:r>
              <a:rPr lang="en-CA" baseline="0" dirty="0"/>
              <a:t> be found discriminatory</a:t>
            </a:r>
            <a:r>
              <a:rPr lang="en-CA" dirty="0"/>
              <a:t> (</a:t>
            </a:r>
            <a:r>
              <a:rPr lang="en-CA" i="1" dirty="0"/>
              <a:t>Taylor-Baptiste v Ontario Public Service Employees Union</a:t>
            </a:r>
            <a:r>
              <a:rPr lang="en-CA" dirty="0"/>
              <a:t>, 2013 HRTO 180 (</a:t>
            </a:r>
            <a:r>
              <a:rPr lang="en-CA" dirty="0" err="1"/>
              <a:t>CanLII</a:t>
            </a:r>
            <a:r>
              <a:rPr lang="en-CA" dirty="0"/>
              <a:t>) at </a:t>
            </a:r>
            <a:r>
              <a:rPr lang="en-CA" dirty="0" err="1"/>
              <a:t>para</a:t>
            </a:r>
            <a:r>
              <a:rPr lang="en-CA" dirty="0"/>
              <a:t>. 31-32).</a:t>
            </a:r>
            <a:endParaRPr lang="en-CA" dirty="0">
              <a:solidFill>
                <a:schemeClr val="tx1">
                  <a:lumMod val="65000"/>
                  <a:lumOff val="35000"/>
                </a:schemeClr>
              </a:solidFill>
              <a:ea typeface="+mn-ea"/>
              <a:cs typeface="+mn-cs"/>
            </a:endParaRPr>
          </a:p>
          <a:p>
            <a:pPr>
              <a:defRPr/>
            </a:pPr>
            <a:endParaRPr lang="en-US" dirty="0"/>
          </a:p>
        </p:txBody>
      </p:sp>
      <p:sp>
        <p:nvSpPr>
          <p:cNvPr id="532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48346B77-D3F7-464A-A608-6CD90E379677}" type="slidenum">
              <a:rPr lang="en-US" sz="1200">
                <a:latin typeface="Arial" charset="0"/>
              </a:rPr>
              <a:pPr eaLnBrk="1" hangingPunct="1"/>
              <a:t>25</a:t>
            </a:fld>
            <a:endParaRPr lang="en-US" sz="1200">
              <a:latin typeface="Arial" charset="0"/>
            </a:endParaRPr>
          </a:p>
        </p:txBody>
      </p:sp>
      <p:sp>
        <p:nvSpPr>
          <p:cNvPr id="5" name="Footer Placeholder 4"/>
          <p:cNvSpPr>
            <a:spLocks noGrp="1"/>
          </p:cNvSpPr>
          <p:nvPr>
            <p:ph type="ftr" sz="quarter" idx="4"/>
          </p:nvPr>
        </p:nvSpPr>
        <p:spPr/>
        <p:txBody>
          <a:bodyPr/>
          <a:lstStyle/>
          <a:p>
            <a:pPr>
              <a:defRPr/>
            </a:pPr>
            <a:r>
              <a:rPr lang="en-US"/>
              <a:t>Course Developed by Melissa Luhtanen, J.D., Alberta Civil Liberties Research Centre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Discrimination encompasses harassment.</a:t>
            </a:r>
          </a:p>
        </p:txBody>
      </p:sp>
      <p:sp>
        <p:nvSpPr>
          <p:cNvPr id="552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C8CF3454-D219-3348-B020-CC16A5B9E2CD}" type="slidenum">
              <a:rPr lang="en-US" sz="1200">
                <a:latin typeface="Arial" charset="0"/>
              </a:rPr>
              <a:pPr eaLnBrk="1" hangingPunct="1"/>
              <a:t>26</a:t>
            </a:fld>
            <a:endParaRPr lang="en-US" sz="1200">
              <a:latin typeface="Arial" charset="0"/>
            </a:endParaRPr>
          </a:p>
        </p:txBody>
      </p:sp>
      <p:sp>
        <p:nvSpPr>
          <p:cNvPr id="5" name="Footer Placeholder 4"/>
          <p:cNvSpPr>
            <a:spLocks noGrp="1"/>
          </p:cNvSpPr>
          <p:nvPr>
            <p:ph type="ftr" sz="quarter" idx="4"/>
          </p:nvPr>
        </p:nvSpPr>
        <p:spPr/>
        <p:txBody>
          <a:bodyPr/>
          <a:lstStyle/>
          <a:p>
            <a:pPr>
              <a:defRPr/>
            </a:pPr>
            <a:r>
              <a:rPr lang="en-US"/>
              <a:t>Course Developed by Melissa Luhtanen, J.D., Alberta Civil Liberties Research Centre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What is sexual harassment?</a:t>
            </a:r>
          </a:p>
        </p:txBody>
      </p:sp>
      <p:sp>
        <p:nvSpPr>
          <p:cNvPr id="1269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D317283B-68EF-C84B-AC68-519612954CE1}" type="slidenum">
              <a:rPr lang="en-US" sz="1200">
                <a:latin typeface="Arial" charset="0"/>
              </a:rPr>
              <a:pPr eaLnBrk="1" hangingPunct="1"/>
              <a:t>27</a:t>
            </a:fld>
            <a:endParaRPr 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This is the definition of discrimination given by the above decision of the Supreme Court of Canada.</a:t>
            </a:r>
          </a:p>
        </p:txBody>
      </p:sp>
      <p:sp>
        <p:nvSpPr>
          <p:cNvPr id="1280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8660AA87-4006-5749-A704-B24E5BD49FA9}" type="slidenum">
              <a:rPr lang="en-US" sz="1200">
                <a:latin typeface="Arial" charset="0"/>
              </a:rPr>
              <a:pPr eaLnBrk="1" hangingPunct="1"/>
              <a:t>28</a:t>
            </a:fld>
            <a:endParaRPr 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MS PGothic" charset="0"/>
              </a:rPr>
              <a:t>Verbal, physical, non-verbal  </a:t>
            </a:r>
            <a:endParaRPr lang="en-CA" dirty="0">
              <a:latin typeface="Arial" charset="0"/>
              <a:ea typeface="MS PGothic" charset="0"/>
            </a:endParaRPr>
          </a:p>
          <a:p>
            <a:pPr>
              <a:buFontTx/>
              <a:buChar char="•"/>
            </a:pPr>
            <a:r>
              <a:rPr lang="en-CA" dirty="0">
                <a:latin typeface="Arial" charset="0"/>
                <a:ea typeface="MS PGothic" charset="0"/>
              </a:rPr>
              <a:t>Discrimination can take many forms</a:t>
            </a:r>
          </a:p>
          <a:p>
            <a:pPr marL="623888" lvl="1" indent="-169863">
              <a:buFontTx/>
              <a:buChar char="•"/>
            </a:pPr>
            <a:r>
              <a:rPr lang="en-CA" dirty="0">
                <a:latin typeface="Arial" charset="0"/>
                <a:ea typeface="MS PGothic" charset="0"/>
              </a:rPr>
              <a:t>Verbal, something people say to you, or around you that creates a hostile work environment</a:t>
            </a:r>
          </a:p>
          <a:p>
            <a:pPr marL="623888" lvl="1" indent="-169863">
              <a:buFontTx/>
              <a:buChar char="•"/>
            </a:pPr>
            <a:r>
              <a:rPr lang="en-CA" dirty="0">
                <a:latin typeface="Arial" charset="0"/>
                <a:ea typeface="MS PGothic" charset="0"/>
              </a:rPr>
              <a:t>It can also be physical, it can be touching, poking or at worst assaulting you. If it reaches that stage, it is a criminal matter as well but it is also discrimination. </a:t>
            </a:r>
          </a:p>
          <a:p>
            <a:pPr marL="623888" lvl="1" indent="-169863">
              <a:buFontTx/>
              <a:buChar char="•"/>
            </a:pPr>
            <a:r>
              <a:rPr lang="en-CA" dirty="0">
                <a:latin typeface="Arial" charset="0"/>
                <a:ea typeface="MS PGothic" charset="0"/>
              </a:rPr>
              <a:t>It can also be non-verbal. It can be an informal policy, it can be posters on the wall that make you uncomfortable, it can be events that are planned only for certain staff members.  </a:t>
            </a:r>
          </a:p>
        </p:txBody>
      </p:sp>
      <p:sp>
        <p:nvSpPr>
          <p:cNvPr id="593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9CFE38B0-F080-B843-96DC-E03B9C5407B5}" type="slidenum">
              <a:rPr lang="en-US" sz="1200">
                <a:latin typeface="Arial" charset="0"/>
              </a:rPr>
              <a:pPr eaLnBrk="1" hangingPunct="1"/>
              <a:t>29</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3</a:t>
            </a:fld>
            <a:endParaRPr lang="en-US"/>
          </a:p>
        </p:txBody>
      </p:sp>
    </p:spTree>
    <p:extLst>
      <p:ext uri="{BB962C8B-B14F-4D97-AF65-F5344CB8AC3E}">
        <p14:creationId xmlns:p14="http://schemas.microsoft.com/office/powerpoint/2010/main" val="3306205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latin typeface="Arial" charset="0"/>
                <a:ea typeface="MS PGothic" charset="0"/>
              </a:rPr>
              <a:t>What do the above terms mean?</a:t>
            </a:r>
          </a:p>
          <a:p>
            <a:r>
              <a:rPr lang="en-US" dirty="0">
                <a:latin typeface="Arial" charset="0"/>
                <a:ea typeface="MS PGothic" charset="0"/>
              </a:rPr>
              <a:t>Public registries process applications that require that the gender or sex of a person be stipulated.  Registry businesses and their agents are prohibited from denying or discriminating in the provision of services based on 15 grounds,</a:t>
            </a:r>
            <a:r>
              <a:rPr lang="en-US" baseline="0" dirty="0">
                <a:latin typeface="Arial" charset="0"/>
                <a:ea typeface="MS PGothic" charset="0"/>
              </a:rPr>
              <a:t> including </a:t>
            </a:r>
            <a:r>
              <a:rPr lang="en-US" dirty="0">
                <a:latin typeface="Arial" charset="0"/>
                <a:ea typeface="MS PGothic" charset="0"/>
              </a:rPr>
              <a:t>a person’s sexual orientation, gender identity, and gender expression. They must understand what these terms mean both to avoid discrimination and harassment and in order to understand how client’s applications for registration or amendments to registrations should be handled and how to respectfully deal with such applications from people in the LGBTQ+ community. </a:t>
            </a:r>
            <a:endParaRPr lang="en-US" b="1" dirty="0">
              <a:latin typeface="Arial" charset="0"/>
              <a:ea typeface="MS PGothic" charset="0"/>
            </a:endParaRPr>
          </a:p>
        </p:txBody>
      </p:sp>
      <p:sp>
        <p:nvSpPr>
          <p:cNvPr id="614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DA2004F1-0C4A-2348-BB6B-E88EFB667409}" type="slidenum">
              <a:rPr lang="en-US" sz="1200">
                <a:latin typeface="Arial" charset="0"/>
              </a:rPr>
              <a:pPr eaLnBrk="1" hangingPunct="1"/>
              <a:t>30</a:t>
            </a:fld>
            <a:endParaRPr lang="en-US"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Different entities define sex differently.</a:t>
            </a:r>
          </a:p>
        </p:txBody>
      </p:sp>
      <p:sp>
        <p:nvSpPr>
          <p:cNvPr id="1290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7E4865F7-C58B-7346-B0C7-9C763C41B737}" type="slidenum">
              <a:rPr lang="en-US" sz="1200">
                <a:latin typeface="Arial" charset="0"/>
              </a:rPr>
              <a:pPr eaLnBrk="1" hangingPunct="1"/>
              <a:t>31</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32</a:t>
            </a:fld>
            <a:endParaRPr lang="en-US"/>
          </a:p>
        </p:txBody>
      </p:sp>
    </p:spTree>
    <p:extLst>
      <p:ext uri="{BB962C8B-B14F-4D97-AF65-F5344CB8AC3E}">
        <p14:creationId xmlns:p14="http://schemas.microsoft.com/office/powerpoint/2010/main" val="3883583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ln/>
        </p:spPr>
      </p:sp>
      <p:sp>
        <p:nvSpPr>
          <p:cNvPr id="1300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MS PGothic" charset="0"/>
              </a:rPr>
              <a:t>The definitions discussed are taken from The 519 Glossary. </a:t>
            </a:r>
            <a:r>
              <a:rPr lang="en-CA" dirty="0">
                <a:latin typeface="Calibri" charset="0"/>
                <a:ea typeface="MS PGothic" charset="0"/>
              </a:rPr>
              <a:t>For a more extensive list, see The 519’s </a:t>
            </a:r>
            <a:r>
              <a:rPr lang="en-CA" i="1" dirty="0">
                <a:latin typeface="Calibri" charset="0"/>
                <a:ea typeface="MS PGothic" charset="0"/>
              </a:rPr>
              <a:t>Glossary of Terms, facilitating shared understandings around equity, diversity, inclusion and awareness</a:t>
            </a:r>
            <a:r>
              <a:rPr lang="en-CA" dirty="0">
                <a:latin typeface="Calibri" charset="0"/>
                <a:ea typeface="MS PGothic" charset="0"/>
              </a:rPr>
              <a:t>, online: </a:t>
            </a:r>
            <a:r>
              <a:rPr lang="en-CA" dirty="0">
                <a:latin typeface="Calibri" charset="0"/>
                <a:ea typeface="MS PGothic" charset="0"/>
                <a:hlinkClick r:id="rId3"/>
              </a:rPr>
              <a:t>http://www.the519.org/education-training/glossary</a:t>
            </a:r>
            <a:r>
              <a:rPr lang="en-CA" dirty="0">
                <a:latin typeface="Calibri" charset="0"/>
                <a:ea typeface="MS PGothic" charset="0"/>
              </a:rPr>
              <a:t> </a:t>
            </a:r>
          </a:p>
          <a:p>
            <a:r>
              <a:rPr lang="en-CA" dirty="0">
                <a:latin typeface="Calibri" charset="0"/>
                <a:ea typeface="MS PGothic" charset="0"/>
              </a:rPr>
              <a:t>The term “homosexual” has been used as a derogatory term. The term “gay” is</a:t>
            </a:r>
            <a:r>
              <a:rPr lang="en-CA" baseline="0" dirty="0">
                <a:latin typeface="Calibri" charset="0"/>
                <a:ea typeface="MS PGothic" charset="0"/>
              </a:rPr>
              <a:t> now used to refer to gay men and women.</a:t>
            </a:r>
            <a:endParaRPr lang="en-US" dirty="0">
              <a:latin typeface="Arial" charset="0"/>
              <a:ea typeface="MS PGothic" charset="0"/>
            </a:endParaRPr>
          </a:p>
          <a:p>
            <a:r>
              <a:rPr lang="en-US" dirty="0">
                <a:latin typeface="Arial" charset="0"/>
                <a:ea typeface="MS PGothic" charset="0"/>
              </a:rPr>
              <a:t>These are some of the main terms used, but the terms are always evolving and changing.  Recommend becoming</a:t>
            </a:r>
            <a:r>
              <a:rPr lang="en-US" baseline="0" dirty="0">
                <a:latin typeface="Arial" charset="0"/>
                <a:ea typeface="MS PGothic" charset="0"/>
              </a:rPr>
              <a:t> familiar with</a:t>
            </a:r>
            <a:r>
              <a:rPr lang="en-US" dirty="0">
                <a:latin typeface="Arial" charset="0"/>
                <a:ea typeface="MS PGothic" charset="0"/>
              </a:rPr>
              <a:t> the terms in The</a:t>
            </a:r>
            <a:r>
              <a:rPr lang="en-US" baseline="0" dirty="0">
                <a:latin typeface="Arial" charset="0"/>
                <a:ea typeface="MS PGothic" charset="0"/>
              </a:rPr>
              <a:t> 519 Glossary.</a:t>
            </a:r>
            <a:endParaRPr lang="en-US" dirty="0">
              <a:latin typeface="Arial" charset="0"/>
              <a:ea typeface="MS PGothic" charset="0"/>
            </a:endParaRPr>
          </a:p>
        </p:txBody>
      </p:sp>
      <p:sp>
        <p:nvSpPr>
          <p:cNvPr id="1300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F5CB332D-AF19-0B47-8493-57193255A5D7}" type="slidenum">
              <a:rPr lang="en-US" sz="1200">
                <a:latin typeface="Arial" charset="0"/>
              </a:rPr>
              <a:pPr eaLnBrk="1" hangingPunct="1"/>
              <a:t>33</a:t>
            </a:fld>
            <a:endParaRPr lang="en-US" sz="120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endParaRPr>
          </a:p>
        </p:txBody>
      </p:sp>
      <p:sp>
        <p:nvSpPr>
          <p:cNvPr id="1310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5FFEAF45-0317-344E-AE17-FF0D456C71F1}" type="slidenum">
              <a:rPr lang="en-US" sz="1200">
                <a:latin typeface="Arial" charset="0"/>
              </a:rPr>
              <a:pPr eaLnBrk="1" hangingPunct="1"/>
              <a:t>34</a:t>
            </a:fld>
            <a:endParaRPr lang="en-US"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a:ln/>
        </p:spPr>
      </p:sp>
      <p:sp>
        <p:nvSpPr>
          <p:cNvPr id="1320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endParaRPr>
          </a:p>
        </p:txBody>
      </p:sp>
      <p:sp>
        <p:nvSpPr>
          <p:cNvPr id="1320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35DC9498-17A6-5F4C-BBB6-D09E3D202464}" type="slidenum">
              <a:rPr lang="en-US" sz="1200">
                <a:latin typeface="Arial" charset="0"/>
              </a:rPr>
              <a:pPr eaLnBrk="1" hangingPunct="1"/>
              <a:t>35</a:t>
            </a:fld>
            <a:endParaRPr lang="en-US"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36</a:t>
            </a:fld>
            <a:endParaRPr lang="en-US"/>
          </a:p>
        </p:txBody>
      </p:sp>
    </p:spTree>
    <p:extLst>
      <p:ext uri="{BB962C8B-B14F-4D97-AF65-F5344CB8AC3E}">
        <p14:creationId xmlns:p14="http://schemas.microsoft.com/office/powerpoint/2010/main" val="2602173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37</a:t>
            </a:fld>
            <a:endParaRPr lang="en-US"/>
          </a:p>
        </p:txBody>
      </p:sp>
    </p:spTree>
    <p:extLst>
      <p:ext uri="{BB962C8B-B14F-4D97-AF65-F5344CB8AC3E}">
        <p14:creationId xmlns:p14="http://schemas.microsoft.com/office/powerpoint/2010/main" val="3892574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38</a:t>
            </a:fld>
            <a:endParaRPr lang="en-US"/>
          </a:p>
        </p:txBody>
      </p:sp>
    </p:spTree>
    <p:extLst>
      <p:ext uri="{BB962C8B-B14F-4D97-AF65-F5344CB8AC3E}">
        <p14:creationId xmlns:p14="http://schemas.microsoft.com/office/powerpoint/2010/main" val="2699568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endParaRPr>
          </a:p>
        </p:txBody>
      </p:sp>
      <p:sp>
        <p:nvSpPr>
          <p:cNvPr id="1331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A99C95D1-28E6-F34F-A1FA-FD27B308386A}" type="slidenum">
              <a:rPr lang="en-US" sz="1200">
                <a:latin typeface="Arial" charset="0"/>
              </a:rPr>
              <a:pPr eaLnBrk="1" hangingPunct="1"/>
              <a:t>39</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4</a:t>
            </a:fld>
            <a:endParaRPr lang="en-US"/>
          </a:p>
        </p:txBody>
      </p:sp>
    </p:spTree>
    <p:extLst>
      <p:ext uri="{BB962C8B-B14F-4D97-AF65-F5344CB8AC3E}">
        <p14:creationId xmlns:p14="http://schemas.microsoft.com/office/powerpoint/2010/main" val="1672043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40</a:t>
            </a:fld>
            <a:endParaRPr lang="en-US"/>
          </a:p>
        </p:txBody>
      </p:sp>
    </p:spTree>
    <p:extLst>
      <p:ext uri="{BB962C8B-B14F-4D97-AF65-F5344CB8AC3E}">
        <p14:creationId xmlns:p14="http://schemas.microsoft.com/office/powerpoint/2010/main" val="3661848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CA">
                <a:latin typeface="Arial" charset="0"/>
                <a:ea typeface="MS PGothic" charset="0"/>
              </a:rPr>
              <a:t>A person’s gender identity is fundamentally different from and not related to their sexual orientation.</a:t>
            </a:r>
          </a:p>
          <a:p>
            <a:pPr defTabSz="457200"/>
            <a:endParaRPr lang="en-US">
              <a:latin typeface="Arial" charset="0"/>
              <a:ea typeface="MS PGothic" charset="0"/>
            </a:endParaRPr>
          </a:p>
        </p:txBody>
      </p:sp>
      <p:sp>
        <p:nvSpPr>
          <p:cNvPr id="675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7E63AA65-582D-A64C-B8FC-D3474C41BBA9}" type="slidenum">
              <a:rPr lang="en-US" sz="1200">
                <a:latin typeface="Arial" charset="0"/>
              </a:rPr>
              <a:pPr eaLnBrk="1" hangingPunct="1"/>
              <a:t>41</a:t>
            </a:fld>
            <a:endParaRPr lang="en-US" sz="120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42</a:t>
            </a:fld>
            <a:endParaRPr lang="en-US"/>
          </a:p>
        </p:txBody>
      </p:sp>
    </p:spTree>
    <p:extLst>
      <p:ext uri="{BB962C8B-B14F-4D97-AF65-F5344CB8AC3E}">
        <p14:creationId xmlns:p14="http://schemas.microsoft.com/office/powerpoint/2010/main" val="1597547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MS PGothic" charset="0"/>
              </a:rPr>
              <a:t>Gender Identify and Sexual Orientation are unrelated. One’s gender identity does not necessarily dictate their sexual orientation.</a:t>
            </a:r>
          </a:p>
          <a:p>
            <a:r>
              <a:rPr lang="en-US" dirty="0">
                <a:latin typeface="Arial" charset="0"/>
                <a:ea typeface="MS PGothic" charset="0"/>
              </a:rPr>
              <a:t>BC </a:t>
            </a:r>
            <a:r>
              <a:rPr lang="mr-IN" dirty="0">
                <a:latin typeface="Arial" charset="0"/>
                <a:ea typeface="MS PGothic" charset="0"/>
              </a:rPr>
              <a:t>–</a:t>
            </a:r>
            <a:r>
              <a:rPr lang="en-US" dirty="0">
                <a:latin typeface="Arial" charset="0"/>
                <a:ea typeface="MS PGothic" charset="0"/>
              </a:rPr>
              <a:t> BC resident, Joshua Ferguson, whose designation is M but does not identify as M or F, denied non-binary gender designation “X” on BC health card and driver’s </a:t>
            </a:r>
            <a:r>
              <a:rPr lang="en-US" dirty="0" err="1">
                <a:latin typeface="Arial" charset="0"/>
                <a:ea typeface="MS PGothic" charset="0"/>
              </a:rPr>
              <a:t>licence</a:t>
            </a:r>
            <a:r>
              <a:rPr lang="en-US" dirty="0">
                <a:latin typeface="Arial" charset="0"/>
                <a:ea typeface="MS PGothic" charset="0"/>
              </a:rPr>
              <a:t>.  BC baby born outside health care system (&amp; therefore not given sex designation) issued health card with sex designation “X” &amp; parent seeking judicial review of BC’s refusal to issue birth cert with “U”.</a:t>
            </a:r>
          </a:p>
        </p:txBody>
      </p:sp>
      <p:sp>
        <p:nvSpPr>
          <p:cNvPr id="706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11D6118F-635A-1D44-ADF7-D1A0C4E33285}" type="slidenum">
              <a:rPr lang="en-US" sz="1200">
                <a:latin typeface="Arial" charset="0"/>
              </a:rPr>
              <a:pPr eaLnBrk="1" hangingPunct="1"/>
              <a:t>43</a:t>
            </a:fld>
            <a:endParaRPr lang="en-US" sz="120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ln/>
        </p:spPr>
      </p:sp>
      <p:sp>
        <p:nvSpPr>
          <p:cNvPr id="1341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Genderbread Person is a handy guide to introducing the concept that these variables are not 100% linked.</a:t>
            </a:r>
          </a:p>
          <a:p>
            <a:endParaRPr lang="en-US">
              <a:latin typeface="Arial" charset="0"/>
              <a:ea typeface="MS PGothic" charset="0"/>
            </a:endParaRPr>
          </a:p>
        </p:txBody>
      </p:sp>
      <p:sp>
        <p:nvSpPr>
          <p:cNvPr id="1341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A2B4F52D-6821-5E42-B345-090C347C8F8B}" type="slidenum">
              <a:rPr lang="en-US" sz="1200">
                <a:latin typeface="Arial" charset="0"/>
              </a:rPr>
              <a:pPr eaLnBrk="1" hangingPunct="1"/>
              <a:t>44</a:t>
            </a:fld>
            <a:endParaRPr lang="en-US" sz="120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dirty="0">
                <a:latin typeface="Arial" charset="0"/>
                <a:ea typeface="MS PGothic" charset="0"/>
              </a:rPr>
              <a:t>The</a:t>
            </a:r>
            <a:r>
              <a:rPr lang="en-US" baseline="0" dirty="0">
                <a:latin typeface="Arial" charset="0"/>
                <a:ea typeface="MS PGothic" charset="0"/>
              </a:rPr>
              <a:t> acceptance</a:t>
            </a:r>
            <a:r>
              <a:rPr lang="en-US" dirty="0">
                <a:latin typeface="Arial" charset="0"/>
                <a:ea typeface="MS PGothic" charset="0"/>
              </a:rPr>
              <a:t> and</a:t>
            </a:r>
            <a:r>
              <a:rPr lang="en-US" baseline="0" dirty="0">
                <a:latin typeface="Arial" charset="0"/>
                <a:ea typeface="MS PGothic" charset="0"/>
              </a:rPr>
              <a:t> use of </a:t>
            </a:r>
            <a:r>
              <a:rPr lang="en-US" dirty="0">
                <a:latin typeface="Arial" charset="0"/>
                <a:ea typeface="MS PGothic" charset="0"/>
              </a:rPr>
              <a:t>non-binary gender pronouns like “they” is as important as it was, during the evolution of the feminist movement, to</a:t>
            </a:r>
            <a:r>
              <a:rPr lang="en-US" baseline="0" dirty="0">
                <a:latin typeface="Arial" charset="0"/>
                <a:ea typeface="MS PGothic" charset="0"/>
              </a:rPr>
              <a:t> transition to</a:t>
            </a:r>
            <a:r>
              <a:rPr lang="en-US" dirty="0">
                <a:latin typeface="Arial" charset="0"/>
                <a:ea typeface="MS PGothic" charset="0"/>
              </a:rPr>
              <a:t> the use the</a:t>
            </a:r>
            <a:r>
              <a:rPr lang="en-US" baseline="0" dirty="0">
                <a:latin typeface="Arial" charset="0"/>
                <a:ea typeface="MS PGothic" charset="0"/>
              </a:rPr>
              <a:t> title</a:t>
            </a:r>
            <a:r>
              <a:rPr lang="en-US" dirty="0">
                <a:latin typeface="Arial" charset="0"/>
                <a:ea typeface="MS PGothic" charset="0"/>
              </a:rPr>
              <a:t> “</a:t>
            </a:r>
            <a:r>
              <a:rPr lang="en-US" dirty="0" err="1">
                <a:latin typeface="Arial" charset="0"/>
                <a:ea typeface="MS PGothic" charset="0"/>
              </a:rPr>
              <a:t>Ms</a:t>
            </a:r>
            <a:r>
              <a:rPr lang="en-US" dirty="0">
                <a:latin typeface="Arial" charset="0"/>
                <a:ea typeface="MS PGothic" charset="0"/>
              </a:rPr>
              <a:t>” or use a married woman’s maiden name.</a:t>
            </a:r>
          </a:p>
          <a:p>
            <a:pPr defTabSz="457200"/>
            <a:endParaRPr lang="en-US" dirty="0">
              <a:latin typeface="Arial" charset="0"/>
              <a:ea typeface="MS PGothic" charset="0"/>
            </a:endParaRP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9863DF1B-3C29-FF4F-BD99-70B03F209B82}" type="slidenum">
              <a:rPr lang="en-US" sz="1200">
                <a:latin typeface="Arial" charset="0"/>
              </a:rPr>
              <a:pPr eaLnBrk="1" hangingPunct="1"/>
              <a:t>45</a:t>
            </a:fld>
            <a:endParaRPr lang="en-US" sz="120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MS PGothic" charset="0"/>
                <a:hlinkClick r:id="rId3"/>
              </a:rPr>
              <a:t>See OHRC http://www.ohrc.on.ca/en/questions-and-answers-about-gender-identity-and-pronouns</a:t>
            </a:r>
            <a:r>
              <a:rPr lang="en-US">
                <a:latin typeface="Calibri" charset="0"/>
                <a:ea typeface="MS PGothic" charset="0"/>
              </a:rPr>
              <a:t> </a:t>
            </a:r>
            <a:endParaRPr lang="en-US">
              <a:latin typeface="Arial" charset="0"/>
              <a:ea typeface="MS PGothic" charset="0"/>
            </a:endParaRPr>
          </a:p>
        </p:txBody>
      </p:sp>
      <p:sp>
        <p:nvSpPr>
          <p:cNvPr id="757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5328C953-ADB6-4542-9DBB-5FF6E592F1E9}" type="slidenum">
              <a:rPr lang="en-US" sz="1200">
                <a:latin typeface="Arial" charset="0"/>
              </a:rPr>
              <a:pPr eaLnBrk="1" hangingPunct="1"/>
              <a:t>46</a:t>
            </a:fld>
            <a:endParaRPr lang="en-US" sz="120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dirty="0">
                <a:latin typeface="Arial" charset="0"/>
                <a:ea typeface="MS PGothic" charset="0"/>
              </a:rPr>
              <a:t>Above terms obtained at http://</a:t>
            </a:r>
            <a:r>
              <a:rPr lang="en-US" dirty="0" err="1">
                <a:latin typeface="Arial" charset="0"/>
                <a:ea typeface="MS PGothic" charset="0"/>
              </a:rPr>
              <a:t>web.mit.edu</a:t>
            </a:r>
            <a:r>
              <a:rPr lang="en-US" dirty="0">
                <a:latin typeface="Arial" charset="0"/>
                <a:ea typeface="MS PGothic" charset="0"/>
              </a:rPr>
              <a:t>/trans/</a:t>
            </a:r>
            <a:r>
              <a:rPr lang="en-US" dirty="0" err="1">
                <a:latin typeface="Arial" charset="0"/>
                <a:ea typeface="MS PGothic" charset="0"/>
              </a:rPr>
              <a:t>GenderNeutralPronouns.pdf</a:t>
            </a:r>
            <a:r>
              <a:rPr lang="en-US" dirty="0">
                <a:latin typeface="Arial" charset="0"/>
                <a:ea typeface="MS PGothic" charset="0"/>
              </a:rPr>
              <a:t>.</a:t>
            </a:r>
          </a:p>
          <a:p>
            <a:pPr marL="171450" indent="-171450">
              <a:buFont typeface="Arial"/>
              <a:buChar char="•"/>
              <a:defRPr/>
            </a:pPr>
            <a:r>
              <a:rPr lang="en-US" dirty="0">
                <a:latin typeface="Arial" charset="0"/>
                <a:ea typeface="MS PGothic" charset="0"/>
              </a:rPr>
              <a:t>The gender-neutral and </a:t>
            </a:r>
            <a:r>
              <a:rPr lang="en-US" dirty="0" err="1">
                <a:latin typeface="Arial" charset="0"/>
                <a:ea typeface="MS PGothic" charset="0"/>
              </a:rPr>
              <a:t>Spivak</a:t>
            </a:r>
            <a:r>
              <a:rPr lang="en-US" dirty="0">
                <a:latin typeface="Arial" charset="0"/>
                <a:ea typeface="MS PGothic" charset="0"/>
              </a:rPr>
              <a:t> terms above are most commonly used by academics studying in this area or in specific online sites but it is not expected that service providers or others covered by the </a:t>
            </a:r>
            <a:r>
              <a:rPr lang="en-US" i="1" dirty="0">
                <a:latin typeface="Arial" charset="0"/>
                <a:ea typeface="MS PGothic" charset="0"/>
              </a:rPr>
              <a:t>Alberta Human Rights Act </a:t>
            </a:r>
            <a:r>
              <a:rPr lang="en-US" dirty="0">
                <a:latin typeface="Arial" charset="0"/>
                <a:ea typeface="MS PGothic" charset="0"/>
              </a:rPr>
              <a:t>will know or use them.</a:t>
            </a:r>
          </a:p>
          <a:p>
            <a:pPr marL="171450" indent="-171450">
              <a:buFont typeface="Arial"/>
              <a:buChar char="•"/>
              <a:defRPr/>
            </a:pPr>
            <a:r>
              <a:rPr lang="en-US" dirty="0">
                <a:latin typeface="Arial" charset="0"/>
                <a:ea typeface="MS PGothic" charset="0"/>
              </a:rPr>
              <a:t>Many languages do not have gendered pronouns, or they are used less frequently (ASL, Japanese, Persian, Farsi,  Finnish </a:t>
            </a:r>
            <a:r>
              <a:rPr lang="ja-JP" altLang="en-US" dirty="0">
                <a:latin typeface="Arial" charset="0"/>
                <a:ea typeface="MS PGothic" charset="0"/>
              </a:rPr>
              <a:t>“</a:t>
            </a:r>
            <a:r>
              <a:rPr lang="en-US" altLang="ja-JP" dirty="0" err="1">
                <a:latin typeface="Arial" charset="0"/>
                <a:ea typeface="MS PGothic" charset="0"/>
              </a:rPr>
              <a:t>hän</a:t>
            </a:r>
            <a:r>
              <a:rPr lang="ja-JP" altLang="en-US" dirty="0">
                <a:latin typeface="Arial" charset="0"/>
                <a:ea typeface="MS PGothic" charset="0"/>
              </a:rPr>
              <a:t>”</a:t>
            </a:r>
            <a:r>
              <a:rPr lang="en-US" altLang="ja-JP" dirty="0">
                <a:latin typeface="Arial" charset="0"/>
                <a:ea typeface="MS PGothic" charset="0"/>
              </a:rPr>
              <a:t>, </a:t>
            </a:r>
            <a:r>
              <a:rPr lang="en-US" altLang="ja-JP" dirty="0" err="1">
                <a:latin typeface="Arial" charset="0"/>
                <a:ea typeface="MS PGothic" charset="0"/>
              </a:rPr>
              <a:t>etc</a:t>
            </a:r>
            <a:r>
              <a:rPr lang="en-US" altLang="ja-JP" dirty="0">
                <a:latin typeface="Arial" charset="0"/>
                <a:ea typeface="MS PGothic" charset="0"/>
              </a:rPr>
              <a:t>)</a:t>
            </a:r>
          </a:p>
          <a:p>
            <a:pPr marL="171450" indent="-171450">
              <a:buFont typeface="Arial"/>
              <a:buChar char="•"/>
              <a:defRPr/>
            </a:pPr>
            <a:r>
              <a:rPr lang="en-US" dirty="0">
                <a:latin typeface="Arial" charset="0"/>
                <a:ea typeface="MS PGothic" charset="0"/>
              </a:rPr>
              <a:t>Using the correct pronoun is an important sign of respect, and important in establishing trust.</a:t>
            </a:r>
          </a:p>
          <a:p>
            <a:pPr marL="171450" indent="-171450">
              <a:buFont typeface="Arial"/>
              <a:buChar char="•"/>
              <a:defRPr/>
            </a:pPr>
            <a:r>
              <a:rPr lang="en-US" dirty="0">
                <a:latin typeface="Arial" charset="0"/>
                <a:ea typeface="MS PGothic" charset="0"/>
              </a:rPr>
              <a:t>Introducing yourself with your pronouns is a big signal that you are aware and open to hearing someone else’s pronouns.</a:t>
            </a:r>
          </a:p>
          <a:p>
            <a:pPr marL="171450" indent="-171450">
              <a:buFont typeface="Arial"/>
              <a:buChar char="•"/>
              <a:defRPr/>
            </a:pPr>
            <a:r>
              <a:rPr lang="en-US" dirty="0">
                <a:latin typeface="Arial" charset="0"/>
                <a:ea typeface="MS PGothic" charset="0"/>
              </a:rPr>
              <a:t>Generally, when in doubt, ask a person how they wish to be addressed. Use “they” if you don’t know which pronoun is preferred. Simply referring to the person by their chosen name is always a respectful approach.</a:t>
            </a:r>
          </a:p>
          <a:p>
            <a:pPr>
              <a:defRPr/>
            </a:pPr>
            <a:endParaRPr lang="en-US" dirty="0">
              <a:latin typeface="Arial" charset="0"/>
              <a:ea typeface="MS PGothic" charset="0"/>
            </a:endParaRPr>
          </a:p>
          <a:p>
            <a:pPr>
              <a:defRPr/>
            </a:pPr>
            <a:endParaRPr lang="en-US" dirty="0">
              <a:latin typeface="Arial" charset="0"/>
              <a:ea typeface="MS PGothic" charset="0"/>
            </a:endParaRPr>
          </a:p>
        </p:txBody>
      </p:sp>
      <p:sp>
        <p:nvSpPr>
          <p:cNvPr id="798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8FBF1C07-8A2F-F34B-AC9C-774B33F2B9FF}" type="slidenum">
              <a:rPr lang="en-US" sz="1200">
                <a:latin typeface="Arial" charset="0"/>
              </a:rPr>
              <a:pPr eaLnBrk="1" hangingPunct="1"/>
              <a:t>47</a:t>
            </a:fld>
            <a:endParaRPr lang="en-US" sz="120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48</a:t>
            </a:fld>
            <a:endParaRPr lang="en-US"/>
          </a:p>
        </p:txBody>
      </p:sp>
    </p:spTree>
    <p:extLst>
      <p:ext uri="{BB962C8B-B14F-4D97-AF65-F5344CB8AC3E}">
        <p14:creationId xmlns:p14="http://schemas.microsoft.com/office/powerpoint/2010/main" val="2010800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49</a:t>
            </a:fld>
            <a:endParaRPr lang="en-US"/>
          </a:p>
        </p:txBody>
      </p:sp>
    </p:spTree>
    <p:extLst>
      <p:ext uri="{BB962C8B-B14F-4D97-AF65-F5344CB8AC3E}">
        <p14:creationId xmlns:p14="http://schemas.microsoft.com/office/powerpoint/2010/main" val="395469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E6C281AD-125E-334B-8F98-18F3A6FF5EA8}" type="slidenum">
              <a:rPr lang="en-CA" sz="1200">
                <a:latin typeface="Calibri" charset="0"/>
              </a:rPr>
              <a:pPr eaLnBrk="1" hangingPunct="1"/>
              <a:t>5</a:t>
            </a:fld>
            <a:endParaRPr lang="en-CA" sz="1200">
              <a:latin typeface="Calibri"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1012773" y="4492418"/>
            <a:ext cx="5140481" cy="418506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ctr" eaLnBrk="1" hangingPunct="1"/>
            <a:endParaRPr lang="en-CA" sz="1400" b="1" i="1">
              <a:latin typeface="Calibri" charset="0"/>
              <a:ea typeface="MS PGothic"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CA">
                <a:latin typeface="Calibri" charset="0"/>
                <a:ea typeface="MS PGothic" charset="0"/>
              </a:rPr>
              <a:t>In 2016, the Alberta government enacted the Alberta </a:t>
            </a:r>
            <a:r>
              <a:rPr lang="en-CA" i="1">
                <a:latin typeface="Calibri" charset="0"/>
                <a:ea typeface="MS PGothic" charset="0"/>
              </a:rPr>
              <a:t>Vital Statistics and Life Events Modernization Act</a:t>
            </a:r>
            <a:r>
              <a:rPr lang="en-CA">
                <a:latin typeface="Calibri" charset="0"/>
                <a:ea typeface="MS PGothic" charset="0"/>
              </a:rPr>
              <a:t> (VSLEMA), which amends the </a:t>
            </a:r>
            <a:r>
              <a:rPr lang="en-CA" i="1">
                <a:latin typeface="Calibri" charset="0"/>
                <a:ea typeface="MS PGothic" charset="0"/>
              </a:rPr>
              <a:t>Vital Statistics Act</a:t>
            </a:r>
            <a:r>
              <a:rPr lang="en-CA">
                <a:latin typeface="Calibri" charset="0"/>
                <a:ea typeface="MS PGothic" charset="0"/>
              </a:rPr>
              <a:t>, the legislation that governs how the government collects and registers information about the life events of Alberta residents - births, marriages, adoptions and deaths - that are essential for obtaining legal documents used to verify people’s identity, such as birth certificates, Alberta Identification cards and driver’s licences.</a:t>
            </a:r>
          </a:p>
          <a:p>
            <a:pPr defTabSz="457200"/>
            <a:endParaRPr lang="en-US">
              <a:latin typeface="Arial" charset="0"/>
              <a:ea typeface="MS PGothic" charset="0"/>
            </a:endParaRPr>
          </a:p>
        </p:txBody>
      </p:sp>
      <p:sp>
        <p:nvSpPr>
          <p:cNvPr id="829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CE41D9A3-488B-A748-BAD0-6F0124EA1A4D}" type="slidenum">
              <a:rPr lang="en-US" sz="1200">
                <a:latin typeface="Arial" charset="0"/>
              </a:rPr>
              <a:pPr eaLnBrk="1" hangingPunct="1"/>
              <a:t>50</a:t>
            </a:fld>
            <a:endParaRPr lang="en-US" sz="120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endParaRPr>
          </a:p>
        </p:txBody>
      </p:sp>
      <p:sp>
        <p:nvSpPr>
          <p:cNvPr id="849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F6EE5C50-F8F0-5F45-B42A-C06CAA7B7414}" type="slidenum">
              <a:rPr lang="en-US" sz="1200">
                <a:latin typeface="Arial" charset="0"/>
              </a:rPr>
              <a:pPr eaLnBrk="1" hangingPunct="1"/>
              <a:t>51</a:t>
            </a:fld>
            <a:endParaRPr lang="en-US" sz="120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52</a:t>
            </a:fld>
            <a:endParaRPr lang="en-US"/>
          </a:p>
        </p:txBody>
      </p:sp>
    </p:spTree>
    <p:extLst>
      <p:ext uri="{BB962C8B-B14F-4D97-AF65-F5344CB8AC3E}">
        <p14:creationId xmlns:p14="http://schemas.microsoft.com/office/powerpoint/2010/main" val="26358764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See Service Alberta summary at https://www.servicealberta.ca/3188.cfm </a:t>
            </a:r>
          </a:p>
        </p:txBody>
      </p:sp>
      <p:sp>
        <p:nvSpPr>
          <p:cNvPr id="880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3F78C6D5-6632-3643-A6FC-D298B31429BA}" type="slidenum">
              <a:rPr lang="en-US" sz="1200">
                <a:latin typeface="Arial" charset="0"/>
              </a:rPr>
              <a:pPr eaLnBrk="1" hangingPunct="1"/>
              <a:t>53</a:t>
            </a:fld>
            <a:endParaRPr lang="en-US" sz="120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atin typeface="Arial" charset="0"/>
                <a:ea typeface="MS PGothic" charset="0"/>
              </a:rPr>
              <a:t>Allowing parents to choose any last name lets parents embrace traditional and cultural naming conventions, for example, placing the family name before the given name. Name changes are restricted to avoid inappropriate names.</a:t>
            </a:r>
          </a:p>
          <a:p>
            <a:pPr defTabSz="457200"/>
            <a:endParaRPr lang="en-US">
              <a:latin typeface="Arial" charset="0"/>
              <a:ea typeface="MS PGothic" charset="0"/>
            </a:endParaRPr>
          </a:p>
        </p:txBody>
      </p:sp>
      <p:sp>
        <p:nvSpPr>
          <p:cNvPr id="901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4489989E-BA8C-9D4E-BE81-ECDCD7488209}" type="slidenum">
              <a:rPr lang="en-US" sz="1200">
                <a:latin typeface="Arial" charset="0"/>
              </a:rPr>
              <a:pPr eaLnBrk="1" hangingPunct="1"/>
              <a:t>54</a:t>
            </a:fld>
            <a:endParaRPr lang="en-US" sz="120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11063635-9FBA-EC4C-92E1-78FD2F52042C}" type="slidenum">
              <a:rPr lang="en-CA" sz="1200">
                <a:latin typeface="Calibri" charset="0"/>
              </a:rPr>
              <a:pPr eaLnBrk="1" hangingPunct="1"/>
              <a:t>55</a:t>
            </a:fld>
            <a:endParaRPr lang="en-CA" sz="1200">
              <a:latin typeface="Calibri"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defTabSz="457200" eaLnBrk="1" hangingPunct="1">
              <a:spcBef>
                <a:spcPct val="0"/>
              </a:spcBef>
              <a:buFontTx/>
              <a:buAutoNum type="arabicPeriod"/>
            </a:pPr>
            <a:r>
              <a:rPr lang="en-US" sz="1400">
                <a:latin typeface="Arial" charset="0"/>
                <a:ea typeface="MS PGothic" charset="0"/>
              </a:rPr>
              <a:t>If unfamiliar with gender terms a person uses, ask respectfully </a:t>
            </a:r>
            <a:r>
              <a:rPr lang="ja-JP" altLang="en-US" sz="1400">
                <a:latin typeface="Arial" charset="0"/>
                <a:ea typeface="MS PGothic" charset="0"/>
              </a:rPr>
              <a:t>“</a:t>
            </a:r>
            <a:r>
              <a:rPr lang="en-US" altLang="ja-JP" sz="1400">
                <a:latin typeface="Arial" charset="0"/>
                <a:ea typeface="MS PGothic" charset="0"/>
              </a:rPr>
              <a:t>What does that term mean to you? &amp; </a:t>
            </a:r>
            <a:r>
              <a:rPr lang="ja-JP" altLang="en-US" sz="1400">
                <a:latin typeface="Arial" charset="0"/>
                <a:ea typeface="MS PGothic" charset="0"/>
              </a:rPr>
              <a:t>“</a:t>
            </a:r>
            <a:r>
              <a:rPr lang="en-US" altLang="ja-JP" sz="1400">
                <a:latin typeface="Arial" charset="0"/>
                <a:ea typeface="MS PGothic" charset="0"/>
              </a:rPr>
              <a:t>what you I do to respect you in interactions</a:t>
            </a:r>
            <a:r>
              <a:rPr lang="ja-JP" altLang="en-US" sz="1400">
                <a:latin typeface="Arial" charset="0"/>
                <a:ea typeface="MS PGothic" charset="0"/>
              </a:rPr>
              <a:t>”</a:t>
            </a:r>
            <a:r>
              <a:rPr lang="en-US" altLang="ja-JP" sz="1400">
                <a:latin typeface="Arial" charset="0"/>
                <a:ea typeface="MS PGothic" charset="0"/>
              </a:rPr>
              <a:t>.</a:t>
            </a:r>
          </a:p>
          <a:p>
            <a:pPr marL="228600" indent="-228600" defTabSz="457200" eaLnBrk="1" hangingPunct="1">
              <a:spcBef>
                <a:spcPct val="0"/>
              </a:spcBef>
              <a:buFontTx/>
              <a:buAutoNum type="arabicPeriod"/>
            </a:pPr>
            <a:r>
              <a:rPr lang="en-US" sz="1400">
                <a:latin typeface="Arial" charset="0"/>
                <a:ea typeface="MS PGothic" charset="0"/>
              </a:rPr>
              <a:t>Be conscientious about using the language that someone uses to identify themselves including using the right name and pronouns at all times. This applies to reporting or referring to anytime in someone</a:t>
            </a:r>
            <a:r>
              <a:rPr lang="ja-JP" altLang="en-US" sz="1400">
                <a:latin typeface="Arial" charset="0"/>
                <a:ea typeface="MS PGothic" charset="0"/>
              </a:rPr>
              <a:t>’</a:t>
            </a:r>
            <a:r>
              <a:rPr lang="en-US" altLang="ja-JP" sz="1400">
                <a:latin typeface="Arial" charset="0"/>
                <a:ea typeface="MS PGothic" charset="0"/>
              </a:rPr>
              <a:t>s life </a:t>
            </a:r>
            <a:r>
              <a:rPr lang="mr-IN" altLang="ja-JP" sz="1400">
                <a:latin typeface="Arial" charset="0"/>
                <a:ea typeface="MS PGothic" charset="0"/>
              </a:rPr>
              <a:t>–</a:t>
            </a:r>
            <a:r>
              <a:rPr lang="en-US" altLang="ja-JP" sz="1400">
                <a:latin typeface="Arial" charset="0"/>
                <a:ea typeface="MS PGothic" charset="0"/>
              </a:rPr>
              <a:t> past present or future. Avoid saying </a:t>
            </a:r>
            <a:r>
              <a:rPr lang="ja-JP" altLang="en-US" sz="1400">
                <a:latin typeface="Arial" charset="0"/>
                <a:ea typeface="MS PGothic" charset="0"/>
              </a:rPr>
              <a:t>“</a:t>
            </a:r>
            <a:r>
              <a:rPr lang="en-US" altLang="ja-JP" sz="1400">
                <a:latin typeface="Arial" charset="0"/>
                <a:ea typeface="MS PGothic" charset="0"/>
              </a:rPr>
              <a:t>preferred</a:t>
            </a:r>
            <a:r>
              <a:rPr lang="ja-JP" altLang="en-US" sz="1400">
                <a:latin typeface="Arial" charset="0"/>
                <a:ea typeface="MS PGothic" charset="0"/>
              </a:rPr>
              <a:t>”</a:t>
            </a:r>
            <a:r>
              <a:rPr lang="en-US" altLang="ja-JP" sz="1400">
                <a:latin typeface="Arial" charset="0"/>
                <a:ea typeface="MS PGothic" charset="0"/>
              </a:rPr>
              <a:t> </a:t>
            </a:r>
            <a:r>
              <a:rPr lang="mr-IN" altLang="ja-JP" sz="1400">
                <a:latin typeface="Arial" charset="0"/>
                <a:ea typeface="MS PGothic" charset="0"/>
              </a:rPr>
              <a:t>–</a:t>
            </a:r>
            <a:r>
              <a:rPr lang="en-US" altLang="ja-JP" sz="1400">
                <a:latin typeface="Arial" charset="0"/>
                <a:ea typeface="MS PGothic" charset="0"/>
              </a:rPr>
              <a:t> they just are. Use and respect gender-neutral pronouns such as they/them and titles (Sir, Ms., Mx., etc.) if these are what someone uses. In case you were wondering, it is grammatically correct to use </a:t>
            </a:r>
            <a:r>
              <a:rPr lang="ja-JP" altLang="en-US" sz="1400">
                <a:latin typeface="Arial" charset="0"/>
                <a:ea typeface="MS PGothic" charset="0"/>
              </a:rPr>
              <a:t>“</a:t>
            </a:r>
            <a:r>
              <a:rPr lang="en-US" altLang="ja-JP" sz="1400">
                <a:latin typeface="Arial" charset="0"/>
                <a:ea typeface="MS PGothic" charset="0"/>
              </a:rPr>
              <a:t>they</a:t>
            </a:r>
            <a:r>
              <a:rPr lang="ja-JP" altLang="en-US" sz="1400">
                <a:latin typeface="Arial" charset="0"/>
                <a:ea typeface="MS PGothic" charset="0"/>
              </a:rPr>
              <a:t>”</a:t>
            </a:r>
            <a:r>
              <a:rPr lang="en-US" altLang="ja-JP" sz="1400">
                <a:latin typeface="Arial" charset="0"/>
                <a:ea typeface="MS PGothic" charset="0"/>
              </a:rPr>
              <a:t> as a singular pronoun.</a:t>
            </a:r>
          </a:p>
          <a:p>
            <a:pPr marL="228600" indent="-228600" defTabSz="457200" eaLnBrk="1" hangingPunct="1">
              <a:spcBef>
                <a:spcPct val="0"/>
              </a:spcBef>
              <a:buFontTx/>
              <a:buAutoNum type="arabicPeriod"/>
            </a:pPr>
            <a:r>
              <a:rPr lang="en-US" sz="1400">
                <a:latin typeface="Arial" charset="0"/>
                <a:ea typeface="MS PGothic" charset="0"/>
              </a:rPr>
              <a:t>Don</a:t>
            </a:r>
            <a:r>
              <a:rPr lang="ja-JP" altLang="en-US" sz="1400">
                <a:latin typeface="Arial" charset="0"/>
                <a:ea typeface="MS PGothic" charset="0"/>
              </a:rPr>
              <a:t>’</a:t>
            </a:r>
            <a:r>
              <a:rPr lang="en-US" altLang="ja-JP" sz="1400">
                <a:latin typeface="Arial" charset="0"/>
                <a:ea typeface="MS PGothic" charset="0"/>
              </a:rPr>
              <a:t>t make assumptions. For instance, people who cross-dress and/or do drag don</a:t>
            </a:r>
            <a:r>
              <a:rPr lang="ja-JP" altLang="en-US" sz="1400">
                <a:latin typeface="Arial" charset="0"/>
                <a:ea typeface="MS PGothic" charset="0"/>
              </a:rPr>
              <a:t>’</a:t>
            </a:r>
            <a:r>
              <a:rPr lang="en-US" altLang="ja-JP" sz="1400">
                <a:latin typeface="Arial" charset="0"/>
                <a:ea typeface="MS PGothic" charset="0"/>
              </a:rPr>
              <a:t>t necessarily identify as trans.</a:t>
            </a:r>
          </a:p>
          <a:p>
            <a:pPr marL="228600" indent="-228600" defTabSz="457200" eaLnBrk="1" hangingPunct="1">
              <a:spcBef>
                <a:spcPct val="0"/>
              </a:spcBef>
            </a:pPr>
            <a:endParaRPr lang="en-US" sz="1400">
              <a:latin typeface="Arial" charset="0"/>
              <a:ea typeface="MS PGothic" charset="0"/>
            </a:endParaRPr>
          </a:p>
          <a:p>
            <a:pPr marL="228600" indent="-228600" defTabSz="457200" eaLnBrk="1" hangingPunct="1"/>
            <a:endParaRPr lang="en-US" sz="1400" b="1">
              <a:latin typeface="Calibri" charset="0"/>
              <a:ea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56</a:t>
            </a:fld>
            <a:endParaRPr lang="en-US"/>
          </a:p>
        </p:txBody>
      </p:sp>
    </p:spTree>
    <p:extLst>
      <p:ext uri="{BB962C8B-B14F-4D97-AF65-F5344CB8AC3E}">
        <p14:creationId xmlns:p14="http://schemas.microsoft.com/office/powerpoint/2010/main" val="1127926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endParaRPr>
          </a:p>
        </p:txBody>
      </p:sp>
      <p:sp>
        <p:nvSpPr>
          <p:cNvPr id="952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4A77D071-2A4A-BC40-9BA1-818F2DA58A47}" type="slidenum">
              <a:rPr lang="en-US" sz="1200">
                <a:latin typeface="Arial" charset="0"/>
                <a:cs typeface="Arial" charset="0"/>
              </a:rPr>
              <a:pPr eaLnBrk="1" hangingPunct="1"/>
              <a:t>57</a:t>
            </a:fld>
            <a:endParaRPr lang="en-US" sz="1200">
              <a:latin typeface="Arial" charset="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58</a:t>
            </a:fld>
            <a:endParaRPr lang="en-US"/>
          </a:p>
        </p:txBody>
      </p:sp>
    </p:spTree>
    <p:extLst>
      <p:ext uri="{BB962C8B-B14F-4D97-AF65-F5344CB8AC3E}">
        <p14:creationId xmlns:p14="http://schemas.microsoft.com/office/powerpoint/2010/main" val="4261485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1A445-F857-9448-B734-042F1D94F142}" type="slidenum">
              <a:rPr lang="en-US" smtClean="0"/>
              <a:pPr>
                <a:defRPr/>
              </a:pPr>
              <a:t>59</a:t>
            </a:fld>
            <a:endParaRPr lang="en-US"/>
          </a:p>
        </p:txBody>
      </p:sp>
    </p:spTree>
    <p:extLst>
      <p:ext uri="{BB962C8B-B14F-4D97-AF65-F5344CB8AC3E}">
        <p14:creationId xmlns:p14="http://schemas.microsoft.com/office/powerpoint/2010/main" val="281477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6</a:t>
            </a:fld>
            <a:endParaRPr lang="en-US"/>
          </a:p>
        </p:txBody>
      </p:sp>
    </p:spTree>
    <p:extLst>
      <p:ext uri="{BB962C8B-B14F-4D97-AF65-F5344CB8AC3E}">
        <p14:creationId xmlns:p14="http://schemas.microsoft.com/office/powerpoint/2010/main" val="66491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60</a:t>
            </a:fld>
            <a:endParaRPr lang="en-US"/>
          </a:p>
        </p:txBody>
      </p:sp>
    </p:spTree>
    <p:extLst>
      <p:ext uri="{BB962C8B-B14F-4D97-AF65-F5344CB8AC3E}">
        <p14:creationId xmlns:p14="http://schemas.microsoft.com/office/powerpoint/2010/main" val="42819083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61</a:t>
            </a:fld>
            <a:endParaRPr lang="en-US"/>
          </a:p>
        </p:txBody>
      </p:sp>
    </p:spTree>
    <p:extLst>
      <p:ext uri="{BB962C8B-B14F-4D97-AF65-F5344CB8AC3E}">
        <p14:creationId xmlns:p14="http://schemas.microsoft.com/office/powerpoint/2010/main" val="398085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F81A445-F857-9448-B734-042F1D94F142}" type="slidenum">
              <a:rPr lang="en-US" smtClean="0"/>
              <a:pPr>
                <a:defRPr/>
              </a:pPr>
              <a:t>7</a:t>
            </a:fld>
            <a:endParaRPr lang="en-US"/>
          </a:p>
        </p:txBody>
      </p:sp>
    </p:spTree>
    <p:extLst>
      <p:ext uri="{BB962C8B-B14F-4D97-AF65-F5344CB8AC3E}">
        <p14:creationId xmlns:p14="http://schemas.microsoft.com/office/powerpoint/2010/main" val="197178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Federal human rights laws prohibit discrimination by federally regulated employers including employers in shipping, ferries, air transportation, railways, telephone, cable, radio and television, crown corporations and ferries.</a:t>
            </a:r>
          </a:p>
          <a:p>
            <a:endParaRPr lang="en-US">
              <a:latin typeface="Arial" charset="0"/>
              <a:ea typeface="MS PGothic" charset="0"/>
            </a:endParaRPr>
          </a:p>
        </p:txBody>
      </p:sp>
      <p:sp>
        <p:nvSpPr>
          <p:cNvPr id="27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3F43607D-31CC-2347-A121-86B519298219}" type="slidenum">
              <a:rPr lang="en-US" sz="1200">
                <a:latin typeface="Arial" charset="0"/>
              </a:rPr>
              <a:pPr eaLnBrk="1" hangingPunct="1"/>
              <a:t>8</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Alberta human rights laws prohibit discrimination by the Alberta government and its agents and private individuals and entities in Alberta.</a:t>
            </a:r>
          </a:p>
        </p:txBody>
      </p:sp>
      <p:sp>
        <p:nvSpPr>
          <p:cNvPr id="1198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4DF1BBA5-5955-664B-8843-06D49823F775}" type="slidenum">
              <a:rPr lang="en-US" sz="1200">
                <a:latin typeface="Arial" charset="0"/>
              </a:rPr>
              <a:pPr eaLnBrk="1" hangingPunct="1"/>
              <a:t>9</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descr="ACLRC-logo-A-white.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164388" y="5229225"/>
            <a:ext cx="1655762" cy="149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bodyPr>
          <a:lstStyle>
            <a:lvl1pPr algn="r" rtl="0">
              <a:spcBef>
                <a:spcPct val="0"/>
              </a:spcBef>
              <a:buNone/>
              <a:defRPr sz="5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sz="2400">
                <a:solidFill>
                  <a:schemeClr val="tx1">
                    <a:lumMod val="8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2320824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Vertical Text Placeholder 2"/>
          <p:cNvSpPr>
            <a:spLocks noGrp="1"/>
          </p:cNvSpPr>
          <p:nvPr>
            <p:ph type="body" orient="vert" idx="1"/>
          </p:nvPr>
        </p:nvSpPr>
        <p:spPr>
          <a:xfrm>
            <a:off x="457200" y="1935163"/>
            <a:ext cx="6203032" cy="438943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6370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124744"/>
            <a:ext cx="2057400" cy="3888432"/>
          </a:xfrm>
        </p:spPr>
        <p:txBody>
          <a:bodyPr vert="eaVert"/>
          <a:lstStyle>
            <a:lvl1pPr>
              <a:defRPr sz="4400"/>
            </a:lvl1pPr>
          </a:lstStyle>
          <a:p>
            <a:r>
              <a:rPr lang="en-US" dirty="0"/>
              <a:t>Click to edit Master title style</a:t>
            </a:r>
          </a:p>
        </p:txBody>
      </p:sp>
      <p:sp>
        <p:nvSpPr>
          <p:cNvPr id="3" name="Vertical Text Placeholder 2"/>
          <p:cNvSpPr>
            <a:spLocks noGrp="1"/>
          </p:cNvSpPr>
          <p:nvPr>
            <p:ph type="body" orient="vert" idx="1"/>
          </p:nvPr>
        </p:nvSpPr>
        <p:spPr>
          <a:xfrm>
            <a:off x="457200" y="1124744"/>
            <a:ext cx="6019800" cy="5001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455751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934200" cy="1219200"/>
          </a:xfrm>
        </p:spPr>
        <p:txBody>
          <a:bodyPr/>
          <a:lstStyle/>
          <a:p>
            <a:r>
              <a:rPr lang="en-US"/>
              <a:t>Click to edit Master title style</a:t>
            </a:r>
          </a:p>
        </p:txBody>
      </p:sp>
      <p:sp>
        <p:nvSpPr>
          <p:cNvPr id="3" name="Text Placeholder 2"/>
          <p:cNvSpPr>
            <a:spLocks noGrp="1"/>
          </p:cNvSpPr>
          <p:nvPr>
            <p:ph type="body" sz="half" idx="1"/>
          </p:nvPr>
        </p:nvSpPr>
        <p:spPr>
          <a:xfrm>
            <a:off x="1143000" y="1752600"/>
            <a:ext cx="3390900" cy="4378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390900" cy="4378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A5BECED-5774-0243-9D9B-935A5F600AEE}" type="datetime1">
              <a:rPr lang="en-CA"/>
              <a:pPr>
                <a:defRPr/>
              </a:pPr>
              <a:t>09/01/2019</a:t>
            </a:fld>
            <a:endParaRPr lang="en-US"/>
          </a:p>
        </p:txBody>
      </p:sp>
      <p:sp>
        <p:nvSpPr>
          <p:cNvPr id="6" name="Footer Placeholder 5"/>
          <p:cNvSpPr>
            <a:spLocks noGrp="1" noChangeArrowheads="1"/>
          </p:cNvSpPr>
          <p:nvPr>
            <p:ph type="ftr" sz="quarter" idx="11"/>
          </p:nvPr>
        </p:nvSpPr>
        <p:spPr>
          <a:xfrm>
            <a:off x="265113" y="6275388"/>
            <a:ext cx="4840287" cy="365125"/>
          </a:xfrm>
          <a:prstGeom prst="rect">
            <a:avLst/>
          </a:prstGeom>
        </p:spPr>
        <p:txBody>
          <a:bodyPr/>
          <a:lstStyle>
            <a:lvl1pPr>
              <a:defRPr>
                <a:latin typeface="Century Gothic" pitchFamily="34" charset="0"/>
                <a:ea typeface="MS PGothic" pitchFamily="34" charset="-128"/>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E96E2A6-6071-5E49-9A95-715D99D210F9}" type="slidenum">
              <a:rPr lang="en-US"/>
              <a:pPr>
                <a:defRPr/>
              </a:pPr>
              <a:t>‹#›</a:t>
            </a:fld>
            <a:endParaRPr lang="en-US"/>
          </a:p>
        </p:txBody>
      </p:sp>
    </p:spTree>
    <p:extLst>
      <p:ext uri="{BB962C8B-B14F-4D97-AF65-F5344CB8AC3E}">
        <p14:creationId xmlns:p14="http://schemas.microsoft.com/office/powerpoint/2010/main" val="1534493352"/>
      </p:ext>
    </p:extLst>
  </p:cSld>
  <p:clrMapOvr>
    <a:masterClrMapping/>
  </p:clrMapOvr>
  <p:transition spd="slow"/>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573"/>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15"/>
          <p:cNvSpPr txBox="1">
            <a:spLocks noGrp="1"/>
          </p:cNvSpPr>
          <p:nvPr>
            <p:ph type="sldNum" idx="10"/>
          </p:nvPr>
        </p:nvSpPr>
        <p:spPr>
          <a:xfrm>
            <a:off x="8556625" y="6332538"/>
            <a:ext cx="549275" cy="525462"/>
          </a:xfrm>
          <a:prstGeom prst="rect">
            <a:avLst/>
          </a:prstGeom>
        </p:spPr>
        <p:txBody>
          <a:bodyPr vert="horz" wrap="square" lIns="91425" tIns="91425" rIns="91425" bIns="91425" numCol="1" anchor="ctr" anchorCtr="0" compatLnSpc="1">
            <a:prstTxWarp prst="textNoShape">
              <a:avLst/>
            </a:prstTxWarp>
            <a:noAutofit/>
          </a:bodyPr>
          <a:lstStyle>
            <a:lvl1pPr eaLnBrk="1" hangingPunct="1">
              <a:defRPr>
                <a:solidFill>
                  <a:schemeClr val="tx1"/>
                </a:solidFill>
                <a:latin typeface="Century Gothic" charset="0"/>
                <a:ea typeface="MS PGothic" charset="0"/>
                <a:cs typeface="MS PGothic" charset="0"/>
              </a:defRPr>
            </a:lvl1pPr>
            <a:lvl2pPr marL="742950" indent="-285750" eaLnBrk="0" hangingPunct="0">
              <a:defRPr>
                <a:solidFill>
                  <a:schemeClr val="tx1"/>
                </a:solidFill>
                <a:latin typeface="Century Gothic" charset="0"/>
                <a:ea typeface="MS PGothic" charset="0"/>
                <a:cs typeface="MS PGothic" charset="0"/>
              </a:defRPr>
            </a:lvl2pPr>
            <a:lvl3pPr marL="1143000" indent="-228600" eaLnBrk="0" hangingPunct="0">
              <a:defRPr>
                <a:solidFill>
                  <a:schemeClr val="tx1"/>
                </a:solidFill>
                <a:latin typeface="Century Gothic" charset="0"/>
                <a:ea typeface="MS PGothic" charset="0"/>
                <a:cs typeface="MS PGothic" charset="0"/>
              </a:defRPr>
            </a:lvl3pPr>
            <a:lvl4pPr marL="1600200" indent="-228600" eaLnBrk="0" hangingPunct="0">
              <a:defRPr>
                <a:solidFill>
                  <a:schemeClr val="tx1"/>
                </a:solidFill>
                <a:latin typeface="Century Gothic" charset="0"/>
                <a:ea typeface="MS PGothic" charset="0"/>
                <a:cs typeface="MS PGothic" charset="0"/>
              </a:defRPr>
            </a:lvl4pPr>
            <a:lvl5pPr marL="2057400" indent="-228600" eaLnBrk="0" hangingPunct="0">
              <a:defRPr>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entury Gothic" charset="0"/>
                <a:ea typeface="MS PGothic" charset="0"/>
                <a:cs typeface="MS PGothic" charset="0"/>
              </a:defRPr>
            </a:lvl9pPr>
          </a:lstStyle>
          <a:p>
            <a:pPr>
              <a:defRPr/>
            </a:pPr>
            <a:fld id="{B9ACDF9D-D745-444B-974F-C91AB285283C}" type="slidenum">
              <a:rPr lang="en-US"/>
              <a:pPr>
                <a:defRPr/>
              </a:pPr>
              <a:t>‹#›</a:t>
            </a:fld>
            <a:endParaRPr lang="en-US"/>
          </a:p>
        </p:txBody>
      </p:sp>
    </p:spTree>
    <p:extLst>
      <p:ext uri="{BB962C8B-B14F-4D97-AF65-F5344CB8AC3E}">
        <p14:creationId xmlns:p14="http://schemas.microsoft.com/office/powerpoint/2010/main" val="28143964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935163"/>
            <a:ext cx="8229600" cy="41581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accent1">
                    <a:lumMod val="75000"/>
                  </a:schemeClr>
                </a:solidFill>
                <a:effectLst/>
                <a:latin typeface="+mj-lt"/>
                <a:ea typeface="+mj-ea"/>
                <a:cs typeface="+mj-cs"/>
              </a:defRPr>
            </a:lvl1pPr>
          </a:lstStyle>
          <a:p>
            <a:r>
              <a:rPr lang="en-US" dirty="0"/>
              <a:t>Click to edit Master 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64013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descr="ACLRC-logo-A-white.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164388" y="5229225"/>
            <a:ext cx="1655762" cy="149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0352" y="1316736"/>
            <a:ext cx="7772400" cy="1362456"/>
          </a:xfrm>
          <a:ln>
            <a:noFill/>
          </a:ln>
        </p:spPr>
        <p:txBody>
          <a:bodyPr tIns="0">
            <a:noAutofit/>
          </a:bodyPr>
          <a:lstStyle>
            <a:lvl1pPr algn="l" rtl="0">
              <a:spcBef>
                <a:spcPct val="0"/>
              </a:spcBef>
              <a:buNone/>
              <a:defRPr lang="en-US" sz="5400" b="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lumMod val="8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13922607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920085"/>
            <a:ext cx="4038600" cy="3309115"/>
          </a:xfrm>
        </p:spPr>
        <p:txBody>
          <a:bodyPr/>
          <a:lstStyle>
            <a:lvl1pPr>
              <a:defRPr sz="26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0085"/>
            <a:ext cx="4038600" cy="3309115"/>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accent1">
                    <a:lumMod val="75000"/>
                  </a:schemeClr>
                </a:solidFill>
                <a:effectLst/>
                <a:latin typeface="+mj-lt"/>
                <a:ea typeface="+mj-ea"/>
                <a:cs typeface="+mj-cs"/>
              </a:defRPr>
            </a:lvl1pPr>
          </a:lstStyle>
          <a:p>
            <a:r>
              <a:rPr lang="en-US" dirty="0"/>
              <a:t>Click to edit Master title style</a:t>
            </a:r>
          </a:p>
        </p:txBody>
      </p:sp>
      <p:sp>
        <p:nvSpPr>
          <p:cNvPr id="6"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7"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70098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8"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2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5" name="Content Placeholder 4"/>
          <p:cNvSpPr>
            <a:spLocks noGrp="1"/>
          </p:cNvSpPr>
          <p:nvPr>
            <p:ph sz="quarter" idx="2"/>
          </p:nvPr>
        </p:nvSpPr>
        <p:spPr>
          <a:xfrm>
            <a:off x="457200" y="2514600"/>
            <a:ext cx="4040188" cy="2714600"/>
          </a:xfrm>
        </p:spPr>
        <p:txBody>
          <a:bodyPr tIns="0"/>
          <a:lstStyle>
            <a:lvl1pP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514600"/>
            <a:ext cx="4041775" cy="271460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accent1">
                    <a:lumMod val="75000"/>
                  </a:schemeClr>
                </a:solidFill>
                <a:effectLst/>
                <a:latin typeface="+mj-lt"/>
                <a:ea typeface="+mj-ea"/>
                <a:cs typeface="+mj-cs"/>
              </a:defRPr>
            </a:lvl1pPr>
          </a:lstStyle>
          <a:p>
            <a:r>
              <a:rPr lang="en-US" dirty="0"/>
              <a:t>Click to edit Master title style</a:t>
            </a:r>
          </a:p>
        </p:txBody>
      </p:sp>
      <p:sp>
        <p:nvSpPr>
          <p:cNvPr id="8"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9"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16146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accent1">
                    <a:lumMod val="75000"/>
                  </a:schemeClr>
                </a:solidFill>
                <a:effectLst/>
                <a:latin typeface="+mj-lt"/>
                <a:ea typeface="+mj-ea"/>
                <a:cs typeface="+mj-cs"/>
              </a:defRPr>
            </a:lvl1pPr>
          </a:lstStyle>
          <a:p>
            <a:r>
              <a:rPr lang="en-US" dirty="0"/>
              <a:t>Click to edit Master title style</a:t>
            </a:r>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17221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9"/>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4" name="Footer Placeholder 21"/>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57627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052736"/>
            <a:ext cx="2743200" cy="792088"/>
          </a:xfrm>
        </p:spPr>
        <p:txBody>
          <a:bodyPr>
            <a:noAutofit/>
          </a:bodyPr>
          <a:lstStyle>
            <a:lvl1pPr algn="l" rtl="0">
              <a:spcBef>
                <a:spcPct val="0"/>
              </a:spcBef>
              <a:buNone/>
              <a:defRPr sz="2600" b="0">
                <a:ln>
                  <a:noFill/>
                </a:ln>
                <a:solidFill>
                  <a:schemeClr val="accent1">
                    <a:lumMod val="75000"/>
                  </a:schemeClr>
                </a:solidFill>
                <a:effectLst/>
                <a:latin typeface="+mj-lt"/>
                <a:ea typeface="+mj-ea"/>
                <a:cs typeface="+mj-cs"/>
              </a:defRPr>
            </a:lvl1pPr>
          </a:lstStyle>
          <a:p>
            <a:r>
              <a:rPr lang="en-US" dirty="0"/>
              <a:t>Click to edit Master title style</a:t>
            </a:r>
          </a:p>
        </p:txBody>
      </p:sp>
      <p:sp>
        <p:nvSpPr>
          <p:cNvPr id="3" name="Text Placeholder 2"/>
          <p:cNvSpPr>
            <a:spLocks noGrp="1"/>
          </p:cNvSpPr>
          <p:nvPr>
            <p:ph type="body" idx="2"/>
          </p:nvPr>
        </p:nvSpPr>
        <p:spPr>
          <a:xfrm>
            <a:off x="685800" y="1916832"/>
            <a:ext cx="2743200" cy="4331568"/>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a:t>Click to edit Master text styles</a:t>
            </a:r>
          </a:p>
        </p:txBody>
      </p:sp>
      <p:sp>
        <p:nvSpPr>
          <p:cNvPr id="4" name="Content Placeholder 3"/>
          <p:cNvSpPr>
            <a:spLocks noGrp="1"/>
          </p:cNvSpPr>
          <p:nvPr>
            <p:ph sz="half" idx="1"/>
          </p:nvPr>
        </p:nvSpPr>
        <p:spPr>
          <a:xfrm>
            <a:off x="3575050" y="1916832"/>
            <a:ext cx="5111750" cy="3312368"/>
          </a:xfrm>
        </p:spPr>
        <p:txBody>
          <a:bodyPr tIns="0"/>
          <a:lstStyle>
            <a:lvl1pPr>
              <a:defRPr sz="2800"/>
            </a:lvl1pPr>
            <a:lvl2pPr>
              <a:defRPr sz="26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7" name="Footer Placeholder 5"/>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03240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249613" y="723900"/>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pPr>
              <a:defRPr/>
            </a:pPr>
            <a:endParaRPr lang="en-US"/>
          </a:p>
        </p:txBody>
      </p:sp>
      <p:sp>
        <p:nvSpPr>
          <p:cNvPr id="6" name="Right Triangle 5"/>
          <p:cNvSpPr>
            <a:spLocks noChangeArrowheads="1"/>
          </p:cNvSpPr>
          <p:nvPr/>
        </p:nvSpPr>
        <p:spPr bwMode="auto">
          <a:xfrm rot="420000" flipV="1">
            <a:off x="8088313" y="4975225"/>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a:defRPr/>
            </a:pPr>
            <a:endParaRPr lang="en-US">
              <a:solidFill>
                <a:schemeClr val="lt1"/>
              </a:solidFill>
              <a:latin typeface="+mn-lt"/>
              <a:ea typeface="+mn-ea"/>
              <a:cs typeface="+mn-cs"/>
            </a:endParaRPr>
          </a:p>
        </p:txBody>
      </p:sp>
      <p:pic>
        <p:nvPicPr>
          <p:cNvPr id="7" name="Picture 8" descr="ACLRC-logo-A-blu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4388" y="5229225"/>
            <a:ext cx="1797050"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accent1">
                    <a:lumMod val="75000"/>
                  </a:schemeClr>
                </a:solidFill>
              </a:defRPr>
            </a:lvl1pPr>
          </a:lstStyle>
          <a:p>
            <a:r>
              <a:rPr lang="en-US" dirty="0"/>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a:t>Click to edit Master text styles</a:t>
            </a:r>
          </a:p>
        </p:txBody>
      </p:sp>
      <p:sp>
        <p:nvSpPr>
          <p:cNvPr id="3" name="Picture Placeholder 2"/>
          <p:cNvSpPr>
            <a:spLocks noGrp="1"/>
          </p:cNvSpPr>
          <p:nvPr>
            <p:ph type="pic" idx="1"/>
          </p:nvPr>
        </p:nvSpPr>
        <p:spPr>
          <a:xfrm rot="420000">
            <a:off x="3570245" y="815406"/>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
        <p:nvSpPr>
          <p:cNvPr id="9" name="Footer Placeholder 5"/>
          <p:cNvSpPr>
            <a:spLocks noGrp="1"/>
          </p:cNvSpPr>
          <p:nvPr>
            <p:ph type="ftr" sz="quarter" idx="11"/>
          </p:nvPr>
        </p:nvSpPr>
        <p:spPr>
          <a:xfrm>
            <a:off x="2667000" y="6356350"/>
            <a:ext cx="3352800" cy="365125"/>
          </a:xfrm>
          <a:prstGeom prst="rect">
            <a:avLst/>
          </a:prstGeom>
        </p:spPr>
        <p:txBody>
          <a:bodyPr/>
          <a:lstStyle>
            <a:lvl1pPr>
              <a:defRPr>
                <a:latin typeface="Century Gothic"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0520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1052513"/>
            <a:ext cx="8229600"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wave1.png"/>
          <p:cNvPicPr>
            <a:picLocks noChangeAspect="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107950" y="-100013"/>
            <a:ext cx="9359900" cy="1296988"/>
          </a:xfrm>
          <a:prstGeom prst="rect">
            <a:avLst/>
          </a:prstGeom>
          <a:noFill/>
          <a:ln>
            <a:noFill/>
          </a:ln>
          <a:effectLst>
            <a:outerShdw blurRad="50800" dist="38100" dir="2700000" algn="tl" rotWithShape="0">
              <a:srgbClr val="00000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Lst>
  <p:txStyles>
    <p:titleStyle>
      <a:lvl1pPr algn="l" rtl="0" eaLnBrk="0" fontAlgn="base" hangingPunct="0">
        <a:spcBef>
          <a:spcPct val="0"/>
        </a:spcBef>
        <a:spcAft>
          <a:spcPct val="0"/>
        </a:spcAft>
        <a:defRPr sz="4400" kern="1200">
          <a:solidFill>
            <a:srgbClr val="0B5395"/>
          </a:solidFill>
          <a:latin typeface="+mj-lt"/>
          <a:ea typeface="MS PGothic" pitchFamily="34" charset="-128"/>
          <a:cs typeface="MS PGothic" charset="0"/>
        </a:defRPr>
      </a:lvl1pPr>
      <a:lvl2pPr algn="l" rtl="0" eaLnBrk="0" fontAlgn="base" hangingPunct="0">
        <a:spcBef>
          <a:spcPct val="0"/>
        </a:spcBef>
        <a:spcAft>
          <a:spcPct val="0"/>
        </a:spcAft>
        <a:defRPr sz="4400">
          <a:solidFill>
            <a:srgbClr val="0B5395"/>
          </a:solidFill>
          <a:latin typeface="Calibri" pitchFamily="34" charset="0"/>
          <a:ea typeface="MS PGothic" pitchFamily="34" charset="-128"/>
          <a:cs typeface="MS PGothic" charset="0"/>
        </a:defRPr>
      </a:lvl2pPr>
      <a:lvl3pPr algn="l" rtl="0" eaLnBrk="0" fontAlgn="base" hangingPunct="0">
        <a:spcBef>
          <a:spcPct val="0"/>
        </a:spcBef>
        <a:spcAft>
          <a:spcPct val="0"/>
        </a:spcAft>
        <a:defRPr sz="4400">
          <a:solidFill>
            <a:srgbClr val="0B5395"/>
          </a:solidFill>
          <a:latin typeface="Calibri" pitchFamily="34" charset="0"/>
          <a:ea typeface="MS PGothic" pitchFamily="34" charset="-128"/>
          <a:cs typeface="MS PGothic" charset="0"/>
        </a:defRPr>
      </a:lvl3pPr>
      <a:lvl4pPr algn="l" rtl="0" eaLnBrk="0" fontAlgn="base" hangingPunct="0">
        <a:spcBef>
          <a:spcPct val="0"/>
        </a:spcBef>
        <a:spcAft>
          <a:spcPct val="0"/>
        </a:spcAft>
        <a:defRPr sz="4400">
          <a:solidFill>
            <a:srgbClr val="0B5395"/>
          </a:solidFill>
          <a:latin typeface="Calibri" pitchFamily="34" charset="0"/>
          <a:ea typeface="MS PGothic" pitchFamily="34" charset="-128"/>
          <a:cs typeface="MS PGothic" charset="0"/>
        </a:defRPr>
      </a:lvl4pPr>
      <a:lvl5pPr algn="l" rtl="0" eaLnBrk="0" fontAlgn="base" hangingPunct="0">
        <a:spcBef>
          <a:spcPct val="0"/>
        </a:spcBef>
        <a:spcAft>
          <a:spcPct val="0"/>
        </a:spcAft>
        <a:defRPr sz="4400">
          <a:solidFill>
            <a:srgbClr val="0B5395"/>
          </a:solidFill>
          <a:latin typeface="Calibri" pitchFamily="34" charset="0"/>
          <a:ea typeface="MS PGothic" pitchFamily="34" charset="-128"/>
          <a:cs typeface="MS PGothic"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5395"/>
        </a:buClr>
        <a:buSzPct val="95000"/>
        <a:buFont typeface="Wingdings 2" charset="0"/>
        <a:buChar char=""/>
        <a:defRPr sz="2600" kern="1200">
          <a:solidFill>
            <a:srgbClr val="7F7F7F"/>
          </a:solidFill>
          <a:latin typeface="+mn-lt"/>
          <a:ea typeface="MS PGothic" pitchFamily="34" charset="-128"/>
          <a:cs typeface="MS PGothic"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rgbClr val="7F7F7F"/>
          </a:solidFill>
          <a:latin typeface="+mn-lt"/>
          <a:ea typeface="MS PGothic" pitchFamily="34" charset="-128"/>
          <a:cs typeface="MS PGothic" charset="0"/>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rgbClr val="7F7F7F"/>
          </a:solidFill>
          <a:latin typeface="+mn-lt"/>
          <a:ea typeface="MS PGothic" pitchFamily="34" charset="-128"/>
          <a:cs typeface="MS PGothic" charset="0"/>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rgbClr val="7F7F7F"/>
          </a:solidFill>
          <a:latin typeface="+mn-lt"/>
          <a:ea typeface="MS PGothic" pitchFamily="34" charset="-128"/>
          <a:cs typeface="MS PGothic" charset="0"/>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rgbClr val="7F7F7F"/>
          </a:solidFill>
          <a:latin typeface="+mn-lt"/>
          <a:ea typeface="MS PGothic" pitchFamily="34" charset="-128"/>
          <a:cs typeface="MS PGothic"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anlii.ca/t/533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psgc-pwgsc.gc.ca/apropos-about/guide-et-te-eng.html#s4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calgaryoutlink.ca" TargetMode="External"/><Relationship Id="rId3" Type="http://schemas.openxmlformats.org/officeDocument/2006/relationships/hyperlink" Target="http://www.aclrc.com/lgbt/" TargetMode="External"/><Relationship Id="rId7" Type="http://schemas.openxmlformats.org/officeDocument/2006/relationships/hyperlink" Target="http://www.transequality.org"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hyperlink" Target="http://www.outreachsa.ca/resources" TargetMode="External"/><Relationship Id="rId11" Type="http://schemas.openxmlformats.org/officeDocument/2006/relationships/hyperlink" Target="http://www.the519.org/education-training/glossary" TargetMode="External"/><Relationship Id="rId5" Type="http://schemas.openxmlformats.org/officeDocument/2006/relationships/hyperlink" Target="http://www.AlbertaTrans.org" TargetMode="External"/><Relationship Id="rId10" Type="http://schemas.openxmlformats.org/officeDocument/2006/relationships/hyperlink" Target="http://www.the519.org/news/media-reference-guide-discussing-trans-and-gender-diverse-people" TargetMode="External"/><Relationship Id="rId4" Type="http://schemas.openxmlformats.org/officeDocument/2006/relationships/hyperlink" Target="http://www.tesaonline.org" TargetMode="External"/><Relationship Id="rId9" Type="http://schemas.openxmlformats.org/officeDocument/2006/relationships/hyperlink" Target="http://www.ismss.ualberta.ca"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ransequality.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thetaskforce.or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848872" cy="1872208"/>
          </a:xfrm>
          <a:extLst/>
        </p:spPr>
        <p:txBody>
          <a:bodyPr/>
          <a:lstStyle/>
          <a:p>
            <a:pPr algn="ctr">
              <a:defRPr/>
            </a:pPr>
            <a:r>
              <a:rPr sz="4400" dirty="0"/>
              <a:t>Providing Registry Services to the LGBTQ2S+ Community</a:t>
            </a:r>
          </a:p>
        </p:txBody>
      </p:sp>
      <p:sp>
        <p:nvSpPr>
          <p:cNvPr id="17410" name="Text Placeholder 2"/>
          <p:cNvSpPr>
            <a:spLocks noGrp="1"/>
          </p:cNvSpPr>
          <p:nvPr>
            <p:ph type="body" idx="1"/>
          </p:nvPr>
        </p:nvSpPr>
        <p:spPr>
          <a:xfrm>
            <a:off x="530225" y="2705100"/>
            <a:ext cx="7772400" cy="2595563"/>
          </a:xfrm>
        </p:spPr>
        <p:txBody>
          <a:bodyPr/>
          <a:lstStyle/>
          <a:p>
            <a:pPr algn="ctr">
              <a:spcBef>
                <a:spcPct val="50000"/>
              </a:spcBef>
            </a:pPr>
            <a:r>
              <a:rPr lang="en-US" sz="2000" b="1">
                <a:solidFill>
                  <a:schemeClr val="tx1"/>
                </a:solidFill>
                <a:latin typeface="Times" charset="0"/>
                <a:ea typeface="MS PGothic" charset="0"/>
              </a:rPr>
              <a:t>C  2018</a:t>
            </a:r>
          </a:p>
        </p:txBody>
      </p:sp>
      <p:sp>
        <p:nvSpPr>
          <p:cNvPr id="3" name="Oval 2"/>
          <p:cNvSpPr/>
          <p:nvPr/>
        </p:nvSpPr>
        <p:spPr>
          <a:xfrm>
            <a:off x="3887788" y="2794000"/>
            <a:ext cx="360362" cy="2746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8042276" cy="933824"/>
          </a:xfrm>
          <a:extLst/>
        </p:spPr>
        <p:txBody>
          <a:bodyPr>
            <a:noAutofit/>
          </a:bodyPr>
          <a:lstStyle/>
          <a:p>
            <a:pPr>
              <a:defRPr/>
            </a:pPr>
            <a:r>
              <a:rPr lang="en-US" sz="6000" i="1" dirty="0"/>
              <a:t>Alberta Human Rights Act </a:t>
            </a:r>
          </a:p>
        </p:txBody>
      </p:sp>
      <p:pic>
        <p:nvPicPr>
          <p:cNvPr id="2969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95513" y="2122488"/>
            <a:ext cx="4679950" cy="3176587"/>
          </a:xfr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9321800" cy="870324"/>
          </a:xfrm>
          <a:extLst/>
        </p:spPr>
        <p:txBody>
          <a:bodyPr/>
          <a:lstStyle/>
          <a:p>
            <a:pPr>
              <a:defRPr/>
            </a:pPr>
            <a:r>
              <a:rPr lang="en-US" sz="3600" dirty="0"/>
              <a:t>        Preamble - </a:t>
            </a:r>
            <a:r>
              <a:rPr lang="en-US" sz="3600" i="1" dirty="0"/>
              <a:t>Alberta Human Rights Act</a:t>
            </a:r>
          </a:p>
        </p:txBody>
      </p:sp>
      <p:sp>
        <p:nvSpPr>
          <p:cNvPr id="30722" name="Content Placeholder 2"/>
          <p:cNvSpPr>
            <a:spLocks noGrp="1"/>
          </p:cNvSpPr>
          <p:nvPr>
            <p:ph idx="1"/>
          </p:nvPr>
        </p:nvSpPr>
        <p:spPr>
          <a:xfrm>
            <a:off x="549275" y="1346200"/>
            <a:ext cx="8042275" cy="4597400"/>
          </a:xfrm>
        </p:spPr>
        <p:txBody>
          <a:bodyPr/>
          <a:lstStyle/>
          <a:p>
            <a:pPr marL="0" indent="0">
              <a:buFont typeface="Wingdings 2" charset="0"/>
              <a:buNone/>
            </a:pPr>
            <a:r>
              <a:rPr lang="en-CA">
                <a:latin typeface="Calibri" charset="0"/>
                <a:ea typeface="MS PGothic" charset="0"/>
              </a:rPr>
              <a:t>WHEREAS recognition of the </a:t>
            </a:r>
            <a:r>
              <a:rPr lang="en-CA" u="sng">
                <a:latin typeface="Calibri" charset="0"/>
                <a:ea typeface="MS PGothic" charset="0"/>
              </a:rPr>
              <a:t>inherent dignity and the equal and inalienable rights of all persons is the foundation of freedom, justice and peace in the world;</a:t>
            </a:r>
          </a:p>
          <a:p>
            <a:pPr marL="0" indent="0">
              <a:buFont typeface="Wingdings 2" charset="0"/>
              <a:buNone/>
            </a:pPr>
            <a:r>
              <a:rPr lang="en-CA">
                <a:latin typeface="Calibri" charset="0"/>
                <a:ea typeface="MS PGothic" charset="0"/>
              </a:rPr>
              <a:t>WHEREAS it is recognized in Alberta as a fundamental principle and as a matter of public policy that </a:t>
            </a:r>
            <a:r>
              <a:rPr lang="en-CA" u="sng">
                <a:latin typeface="Calibri" charset="0"/>
                <a:ea typeface="MS PGothic" charset="0"/>
              </a:rPr>
              <a:t>all persons are equal in: dignity, rights and responsibilities without regard to </a:t>
            </a:r>
            <a:r>
              <a:rPr lang="en-CA">
                <a:latin typeface="Calibri" charset="0"/>
                <a:ea typeface="MS PGothic" charset="0"/>
              </a:rPr>
              <a:t>race, religious beliefs, colour, </a:t>
            </a:r>
            <a:r>
              <a:rPr lang="en-CA" u="sng">
                <a:latin typeface="Calibri" charset="0"/>
                <a:ea typeface="MS PGothic" charset="0"/>
              </a:rPr>
              <a:t>gender, gender identity, gender expression,</a:t>
            </a:r>
            <a:r>
              <a:rPr lang="en-CA">
                <a:latin typeface="Calibri" charset="0"/>
                <a:ea typeface="MS PGothic" charset="0"/>
              </a:rPr>
              <a:t> physical disability, mental disability, age, ancestry, place of origin, marital status, source of income, family status or </a:t>
            </a:r>
            <a:r>
              <a:rPr lang="en-CA" u="sng">
                <a:latin typeface="Calibri" charset="0"/>
                <a:ea typeface="MS PGothic" charset="0"/>
              </a:rPr>
              <a:t>sexual orientation</a:t>
            </a:r>
            <a:r>
              <a:rPr lang="en-CA">
                <a:latin typeface="Calibri" charset="0"/>
                <a:ea typeface="MS PGothic" charset="0"/>
              </a:rPr>
              <a:t>;</a:t>
            </a:r>
          </a:p>
          <a:p>
            <a:pPr marL="0" indent="0">
              <a:buFont typeface="Wingdings 2" charset="0"/>
              <a:buNone/>
            </a:pPr>
            <a:endParaRPr lang="en-US">
              <a:latin typeface="Calibri" charset="0"/>
              <a:ea typeface="MS PGothic" charset="0"/>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773238"/>
            <a:ext cx="8351837" cy="4895850"/>
          </a:xfrm>
        </p:spPr>
        <p:txBody>
          <a:bodyPr>
            <a:normAutofit lnSpcReduction="10000"/>
          </a:bodyPr>
          <a:lstStyle/>
          <a:p>
            <a:pPr>
              <a:lnSpc>
                <a:spcPct val="80000"/>
              </a:lnSpc>
              <a:defRPr/>
            </a:pPr>
            <a:r>
              <a:rPr lang="en-US" sz="3200" i="1" dirty="0">
                <a:latin typeface="Calibri" charset="0"/>
                <a:ea typeface="MS PGothic" charset="0"/>
              </a:rPr>
              <a:t>Alberta Human Rights Act, </a:t>
            </a:r>
            <a:r>
              <a:rPr lang="en-US" sz="3200" dirty="0">
                <a:latin typeface="Calibri" charset="0"/>
                <a:ea typeface="MS PGothic" charset="0"/>
              </a:rPr>
              <a:t>RSA 2000, c A-25.5</a:t>
            </a:r>
            <a:r>
              <a:rPr lang="en-US" sz="3200" i="1" dirty="0">
                <a:latin typeface="Calibri" charset="0"/>
                <a:ea typeface="MS PGothic" charset="0"/>
              </a:rPr>
              <a:t>, </a:t>
            </a:r>
            <a:r>
              <a:rPr lang="en-US" sz="3200" i="1" dirty="0">
                <a:latin typeface="Calibri" charset="0"/>
                <a:ea typeface="MS PGothic" charset="0"/>
                <a:hlinkClick r:id="rId3"/>
              </a:rPr>
              <a:t>http://canlii.ca/t/5331</a:t>
            </a:r>
            <a:r>
              <a:rPr lang="en-US" sz="3200" i="1" dirty="0">
                <a:latin typeface="Calibri" charset="0"/>
                <a:ea typeface="MS PGothic" charset="0"/>
              </a:rPr>
              <a:t>  </a:t>
            </a:r>
            <a:r>
              <a:rPr lang="en-US" sz="3200" dirty="0">
                <a:latin typeface="Calibri" charset="0"/>
                <a:ea typeface="MS PGothic" charset="0"/>
              </a:rPr>
              <a:t>[AHRA]</a:t>
            </a:r>
          </a:p>
          <a:p>
            <a:pPr>
              <a:lnSpc>
                <a:spcPct val="80000"/>
              </a:lnSpc>
              <a:defRPr/>
            </a:pPr>
            <a:r>
              <a:rPr lang="en-US" sz="3200" dirty="0">
                <a:latin typeface="Calibri" charset="0"/>
                <a:ea typeface="MS PGothic" charset="0"/>
              </a:rPr>
              <a:t>ACLRC </a:t>
            </a:r>
            <a:r>
              <a:rPr lang="en-US" sz="3200" i="1" dirty="0">
                <a:latin typeface="Calibri" charset="0"/>
                <a:ea typeface="MS PGothic" charset="0"/>
              </a:rPr>
              <a:t>Annotated Alberta Human Rights </a:t>
            </a:r>
            <a:r>
              <a:rPr lang="mr-IN" sz="3200" i="1" dirty="0">
                <a:latin typeface="Calibri" charset="0"/>
                <a:ea typeface="MS PGothic" charset="0"/>
              </a:rPr>
              <a:t>–</a:t>
            </a:r>
            <a:r>
              <a:rPr lang="en-US" sz="3200" i="1" dirty="0">
                <a:latin typeface="Calibri" charset="0"/>
                <a:ea typeface="MS PGothic" charset="0"/>
              </a:rPr>
              <a:t> </a:t>
            </a:r>
            <a:r>
              <a:rPr lang="en-US" sz="3200" dirty="0">
                <a:latin typeface="Calibri" charset="0"/>
                <a:ea typeface="MS PGothic" charset="0"/>
              </a:rPr>
              <a:t>on ACLRC website under downloadable resources http://</a:t>
            </a:r>
            <a:r>
              <a:rPr lang="en-US" sz="3200" dirty="0" err="1">
                <a:latin typeface="Calibri" charset="0"/>
                <a:ea typeface="MS PGothic" charset="0"/>
              </a:rPr>
              <a:t>www.aclrc.com</a:t>
            </a:r>
            <a:r>
              <a:rPr lang="en-US" sz="3200" dirty="0">
                <a:latin typeface="Calibri" charset="0"/>
                <a:ea typeface="MS PGothic" charset="0"/>
              </a:rPr>
              <a:t>/downloadable-resources/</a:t>
            </a:r>
            <a:endParaRPr lang="en-US" sz="3200" i="1" dirty="0">
              <a:latin typeface="Calibri" charset="0"/>
              <a:ea typeface="MS PGothic" charset="0"/>
            </a:endParaRPr>
          </a:p>
          <a:p>
            <a:pPr>
              <a:lnSpc>
                <a:spcPct val="80000"/>
              </a:lnSpc>
              <a:defRPr/>
            </a:pPr>
            <a:r>
              <a:rPr lang="en-US" sz="3200" dirty="0">
                <a:latin typeface="Calibri" charset="0"/>
                <a:ea typeface="MS PGothic" charset="0"/>
              </a:rPr>
              <a:t>Federal &amp; every provincial/territorial  government has its own HR legislation</a:t>
            </a:r>
          </a:p>
          <a:p>
            <a:pPr>
              <a:lnSpc>
                <a:spcPct val="80000"/>
              </a:lnSpc>
              <a:defRPr/>
            </a:pPr>
            <a:r>
              <a:rPr lang="en-US" sz="3200" dirty="0">
                <a:latin typeface="Calibri" charset="0"/>
                <a:ea typeface="MS PGothic" charset="0"/>
              </a:rPr>
              <a:t>AHRA governs HR rights and duties of Alberta residents, businesses &amp; government </a:t>
            </a:r>
          </a:p>
          <a:p>
            <a:pPr>
              <a:lnSpc>
                <a:spcPct val="80000"/>
              </a:lnSpc>
              <a:defRPr/>
            </a:pPr>
            <a:r>
              <a:rPr lang="en-US" sz="3200" dirty="0">
                <a:latin typeface="Calibri" charset="0"/>
                <a:ea typeface="MS PGothic" charset="0"/>
              </a:rPr>
              <a:t>Primacy legislation (i.e. takes precedence over other provincial laws)</a:t>
            </a:r>
          </a:p>
          <a:p>
            <a:pPr>
              <a:lnSpc>
                <a:spcPct val="80000"/>
              </a:lnSpc>
              <a:defRPr/>
            </a:pPr>
            <a:endParaRPr lang="en-US" sz="2000" dirty="0">
              <a:latin typeface="Calibri" charset="0"/>
              <a:ea typeface="MS PGothic" charset="0"/>
            </a:endParaRPr>
          </a:p>
        </p:txBody>
      </p:sp>
      <p:sp>
        <p:nvSpPr>
          <p:cNvPr id="2" name="Title 1"/>
          <p:cNvSpPr>
            <a:spLocks noGrp="1"/>
          </p:cNvSpPr>
          <p:nvPr>
            <p:ph type="title"/>
          </p:nvPr>
        </p:nvSpPr>
        <p:spPr>
          <a:xfrm>
            <a:off x="539552" y="764704"/>
            <a:ext cx="8089900" cy="720080"/>
          </a:xfrm>
          <a:extLst/>
        </p:spPr>
        <p:txBody>
          <a:bodyPr/>
          <a:lstStyle/>
          <a:p>
            <a:pPr algn="ctr">
              <a:defRPr/>
            </a:pPr>
            <a:r>
              <a:rPr lang="en-US" i="1" dirty="0">
                <a:solidFill>
                  <a:srgbClr val="4D4D73"/>
                </a:solidFill>
                <a:cs typeface="Andale Mono"/>
              </a:rPr>
              <a:t>Alberta Human Rights Act</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899592" y="1916833"/>
          <a:ext cx="6768752" cy="36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39552" y="764704"/>
            <a:ext cx="8042276" cy="1008112"/>
          </a:xfrm>
          <a:extLst/>
        </p:spPr>
        <p:txBody>
          <a:bodyPr>
            <a:normAutofit fontScale="90000"/>
          </a:bodyPr>
          <a:lstStyle/>
          <a:p>
            <a:pPr algn="ctr">
              <a:defRPr/>
            </a:pPr>
            <a:r>
              <a:rPr lang="en-US" sz="4000" i="1" dirty="0"/>
              <a:t>       Alberta Human Rights Act</a:t>
            </a:r>
            <a:br>
              <a:rPr lang="en-US" sz="4000" dirty="0"/>
            </a:br>
            <a:r>
              <a:rPr lang="en-US" sz="4000" i="1" dirty="0"/>
              <a:t> </a:t>
            </a:r>
            <a:r>
              <a:rPr lang="en-CA" sz="4000" dirty="0"/>
              <a:t>5</a:t>
            </a:r>
            <a:r>
              <a:rPr lang="en-US" sz="4000" dirty="0"/>
              <a:t> Protected Areas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61788" y="1971056"/>
          <a:ext cx="8059271" cy="4124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76768"/>
            <a:ext cx="8229600" cy="1143000"/>
          </a:xfrm>
          <a:extLst/>
        </p:spPr>
        <p:txBody>
          <a:bodyPr>
            <a:normAutofit fontScale="90000"/>
          </a:bodyPr>
          <a:lstStyle/>
          <a:p>
            <a:pPr algn="ctr">
              <a:defRPr/>
            </a:pPr>
            <a:r>
              <a:rPr lang="en-US" sz="4000" i="1" dirty="0"/>
              <a:t>Alberta Human Rights Act</a:t>
            </a:r>
            <a:br>
              <a:rPr lang="en-US" sz="4000" i="1" dirty="0"/>
            </a:br>
            <a:r>
              <a:rPr lang="en-US" sz="4000" dirty="0"/>
              <a:t>15 Protected Grounds</a:t>
            </a:r>
            <a:endParaRPr lang="en-US" sz="4000" i="1"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49275" y="107576"/>
            <a:ext cx="8042276" cy="1479924"/>
          </a:xfrm>
          <a:extLst/>
        </p:spPr>
        <p:txBody>
          <a:bodyPr/>
          <a:lstStyle/>
          <a:p>
            <a:pPr>
              <a:defRPr/>
            </a:pPr>
            <a:r>
              <a:rPr lang="en-US" i="1" dirty="0"/>
              <a:t>Alberta Human Rights Act </a:t>
            </a:r>
            <a:r>
              <a:rPr lang="en-US" dirty="0"/>
              <a:t>Applies</a:t>
            </a:r>
          </a:p>
        </p:txBody>
      </p:sp>
      <p:sp>
        <p:nvSpPr>
          <p:cNvPr id="5" name="TextBox 4"/>
          <p:cNvSpPr txBox="1"/>
          <p:nvPr/>
        </p:nvSpPr>
        <p:spPr>
          <a:xfrm>
            <a:off x="3811588" y="2217738"/>
            <a:ext cx="1481137" cy="1200150"/>
          </a:xfrm>
          <a:prstGeom prst="rect">
            <a:avLst/>
          </a:prstGeom>
          <a:noFill/>
        </p:spPr>
        <p:txBody>
          <a:bodyPr>
            <a:spAutoFit/>
          </a:bodyPr>
          <a:lstStyle/>
          <a:p>
            <a:pPr algn="ctr">
              <a:defRPr/>
            </a:pPr>
            <a:r>
              <a:rPr lang="en-US" dirty="0">
                <a:solidFill>
                  <a:schemeClr val="tx1">
                    <a:lumMod val="95000"/>
                    <a:lumOff val="5000"/>
                  </a:schemeClr>
                </a:solidFill>
                <a:latin typeface="Century Gothic" pitchFamily="34" charset="0"/>
                <a:ea typeface="MS PGothic" pitchFamily="34" charset="-128"/>
                <a:cs typeface="+mn-cs"/>
              </a:rPr>
              <a:t>Human Rights Complaint</a:t>
            </a:r>
          </a:p>
          <a:p>
            <a:pPr algn="ctr">
              <a:defRPr/>
            </a:pPr>
            <a:r>
              <a:rPr lang="en-US" dirty="0">
                <a:solidFill>
                  <a:schemeClr val="tx1">
                    <a:lumMod val="95000"/>
                    <a:lumOff val="5000"/>
                  </a:schemeClr>
                </a:solidFill>
                <a:latin typeface="Century Gothic" pitchFamily="34" charset="0"/>
                <a:ea typeface="MS PGothic" pitchFamily="34" charset="-128"/>
                <a:cs typeface="+mn-cs"/>
              </a:rPr>
              <a:t>possible</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74051" cy="870324"/>
          </a:xfrm>
          <a:extLst/>
        </p:spPr>
        <p:txBody>
          <a:bodyPr/>
          <a:lstStyle/>
          <a:p>
            <a:pPr algn="ctr">
              <a:defRPr/>
            </a:pPr>
            <a:r>
              <a:rPr lang="en-US" sz="3200" dirty="0"/>
              <a:t>Section 4 of the </a:t>
            </a:r>
            <a:r>
              <a:rPr lang="en-US" sz="3200" i="1" dirty="0"/>
              <a:t>Alberta Human Rights Act</a:t>
            </a:r>
          </a:p>
        </p:txBody>
      </p:sp>
      <p:sp>
        <p:nvSpPr>
          <p:cNvPr id="3" name="Content Placeholder 2"/>
          <p:cNvSpPr>
            <a:spLocks noGrp="1"/>
          </p:cNvSpPr>
          <p:nvPr>
            <p:ph idx="1"/>
          </p:nvPr>
        </p:nvSpPr>
        <p:spPr>
          <a:xfrm>
            <a:off x="549275" y="1412875"/>
            <a:ext cx="7623175" cy="4392613"/>
          </a:xfrm>
        </p:spPr>
        <p:txBody>
          <a:bodyPr>
            <a:normAutofit fontScale="92500" lnSpcReduction="20000"/>
          </a:bodyPr>
          <a:lstStyle/>
          <a:p>
            <a:pPr marL="0" indent="0">
              <a:buFont typeface="Wingdings 2" pitchFamily="18" charset="2"/>
              <a:buNone/>
              <a:defRPr/>
            </a:pPr>
            <a:r>
              <a:rPr lang="en-US" dirty="0"/>
              <a:t>4.	No person shall:</a:t>
            </a:r>
          </a:p>
          <a:p>
            <a:pPr marL="0" indent="0">
              <a:buFont typeface="Wingdings 2" pitchFamily="18" charset="2"/>
              <a:buNone/>
              <a:defRPr/>
            </a:pPr>
            <a:r>
              <a:rPr lang="en-US" dirty="0"/>
              <a:t>(a) </a:t>
            </a:r>
            <a:r>
              <a:rPr lang="en-US" i="1" dirty="0"/>
              <a:t>deny to any person or class of persons </a:t>
            </a:r>
            <a:r>
              <a:rPr lang="en-US" dirty="0"/>
              <a:t>any goods, services, accommodation or facilities that are customarily available to the public, or</a:t>
            </a:r>
          </a:p>
          <a:p>
            <a:pPr marL="0" indent="0">
              <a:buFont typeface="Wingdings 2" pitchFamily="18" charset="2"/>
              <a:buNone/>
              <a:defRPr/>
            </a:pPr>
            <a:r>
              <a:rPr lang="en-US" dirty="0"/>
              <a:t>(b) </a:t>
            </a:r>
            <a:r>
              <a:rPr lang="en-US" i="1" dirty="0"/>
              <a:t>discriminate against any person or class of persons </a:t>
            </a:r>
            <a:r>
              <a:rPr lang="en-US" dirty="0"/>
              <a:t>with respect to any goods, services, accommodation or facilities that are customarily available to the public,</a:t>
            </a:r>
          </a:p>
          <a:p>
            <a:pPr marL="0" indent="0">
              <a:buFont typeface="Wingdings 2" pitchFamily="18" charset="2"/>
              <a:buNone/>
              <a:defRPr/>
            </a:pPr>
            <a:r>
              <a:rPr lang="en-US" dirty="0"/>
              <a:t>because of the race, religious beliefs, </a:t>
            </a:r>
            <a:r>
              <a:rPr lang="en-US" dirty="0" err="1"/>
              <a:t>colour</a:t>
            </a:r>
            <a:r>
              <a:rPr lang="en-US" dirty="0"/>
              <a:t>, </a:t>
            </a:r>
            <a:r>
              <a:rPr lang="en-US" b="1" dirty="0"/>
              <a:t>gender</a:t>
            </a:r>
            <a:r>
              <a:rPr lang="en-US" dirty="0"/>
              <a:t>, </a:t>
            </a:r>
            <a:r>
              <a:rPr lang="en-US" b="1" dirty="0"/>
              <a:t>gender identity</a:t>
            </a:r>
            <a:r>
              <a:rPr lang="en-US" dirty="0"/>
              <a:t>, </a:t>
            </a:r>
            <a:r>
              <a:rPr lang="en-US" b="1" dirty="0"/>
              <a:t>gender expression</a:t>
            </a:r>
            <a:r>
              <a:rPr lang="en-US" dirty="0"/>
              <a:t>, physical disability, mental disability, age, ancestry, place of origin, marital status, source of income, family status or </a:t>
            </a:r>
            <a:r>
              <a:rPr lang="en-US" b="1" dirty="0"/>
              <a:t>sexual orientation </a:t>
            </a:r>
            <a:r>
              <a:rPr lang="en-US" dirty="0"/>
              <a:t>of that person or class of persons </a:t>
            </a:r>
            <a:r>
              <a:rPr lang="en-US" i="1" dirty="0"/>
              <a:t>or of any other person or class of persons.</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23" y="692696"/>
            <a:ext cx="8585200" cy="756024"/>
          </a:xfrm>
          <a:extLst/>
        </p:spPr>
        <p:txBody>
          <a:bodyPr/>
          <a:lstStyle/>
          <a:p>
            <a:pPr algn="ctr">
              <a:defRPr/>
            </a:pPr>
            <a:r>
              <a:rPr lang="en-US" sz="3200" dirty="0"/>
              <a:t>Section 7 of the Alberta Human Rights Act</a:t>
            </a:r>
          </a:p>
        </p:txBody>
      </p:sp>
      <p:sp>
        <p:nvSpPr>
          <p:cNvPr id="39938" name="Content Placeholder 2"/>
          <p:cNvSpPr>
            <a:spLocks noGrp="1"/>
          </p:cNvSpPr>
          <p:nvPr>
            <p:ph idx="1"/>
          </p:nvPr>
        </p:nvSpPr>
        <p:spPr>
          <a:xfrm>
            <a:off x="549275" y="1484313"/>
            <a:ext cx="7767638" cy="4459287"/>
          </a:xfrm>
        </p:spPr>
        <p:txBody>
          <a:bodyPr/>
          <a:lstStyle/>
          <a:p>
            <a:pPr marL="0" indent="0">
              <a:lnSpc>
                <a:spcPct val="80000"/>
              </a:lnSpc>
              <a:buFont typeface="Wingdings 2" charset="0"/>
              <a:buNone/>
            </a:pPr>
            <a:r>
              <a:rPr lang="en-US" sz="2200">
                <a:latin typeface="Calibri" charset="0"/>
                <a:ea typeface="MS PGothic" charset="0"/>
              </a:rPr>
              <a:t>7(1)  No employer shall</a:t>
            </a:r>
          </a:p>
          <a:p>
            <a:pPr marL="0" indent="0">
              <a:lnSpc>
                <a:spcPct val="80000"/>
              </a:lnSpc>
              <a:buFont typeface="Wingdings 2" charset="0"/>
              <a:buNone/>
            </a:pPr>
            <a:r>
              <a:rPr lang="en-US" sz="2200">
                <a:latin typeface="Calibri" charset="0"/>
                <a:ea typeface="MS PGothic" charset="0"/>
              </a:rPr>
              <a:t>(a)     refuse to employ or refuse to continue to employ any person, or</a:t>
            </a:r>
          </a:p>
          <a:p>
            <a:pPr marL="0" indent="0">
              <a:lnSpc>
                <a:spcPct val="80000"/>
              </a:lnSpc>
              <a:buFont typeface="Wingdings 2" charset="0"/>
              <a:buNone/>
            </a:pPr>
            <a:r>
              <a:rPr lang="en-US" sz="2200">
                <a:latin typeface="Calibri" charset="0"/>
                <a:ea typeface="MS PGothic" charset="0"/>
              </a:rPr>
              <a:t>(b)    discriminate against any person with regard to employment or any term or condition of employment,</a:t>
            </a:r>
          </a:p>
          <a:p>
            <a:pPr marL="0" indent="0">
              <a:lnSpc>
                <a:spcPct val="80000"/>
              </a:lnSpc>
              <a:buFont typeface="Wingdings 2" charset="0"/>
              <a:buNone/>
            </a:pPr>
            <a:r>
              <a:rPr lang="en-US" sz="2200">
                <a:latin typeface="Calibri" charset="0"/>
                <a:ea typeface="MS PGothic" charset="0"/>
              </a:rPr>
              <a:t>because of the race, religious beliefs, colour, </a:t>
            </a:r>
            <a:r>
              <a:rPr lang="en-US" sz="2200" b="1">
                <a:latin typeface="Calibri" charset="0"/>
                <a:ea typeface="MS PGothic" charset="0"/>
              </a:rPr>
              <a:t>gender</a:t>
            </a:r>
            <a:r>
              <a:rPr lang="en-US" sz="2200">
                <a:latin typeface="Calibri" charset="0"/>
                <a:ea typeface="MS PGothic" charset="0"/>
              </a:rPr>
              <a:t>, </a:t>
            </a:r>
            <a:r>
              <a:rPr lang="en-US" sz="2200" b="1">
                <a:latin typeface="Calibri" charset="0"/>
                <a:ea typeface="MS PGothic" charset="0"/>
              </a:rPr>
              <a:t>gender identity</a:t>
            </a:r>
            <a:r>
              <a:rPr lang="en-US" sz="2200">
                <a:latin typeface="Calibri" charset="0"/>
                <a:ea typeface="MS PGothic" charset="0"/>
              </a:rPr>
              <a:t>, </a:t>
            </a:r>
            <a:r>
              <a:rPr lang="en-US" sz="2200" b="1">
                <a:latin typeface="Calibri" charset="0"/>
                <a:ea typeface="MS PGothic" charset="0"/>
              </a:rPr>
              <a:t>gender expression</a:t>
            </a:r>
            <a:r>
              <a:rPr lang="en-US" sz="2200">
                <a:latin typeface="Calibri" charset="0"/>
                <a:ea typeface="MS PGothic" charset="0"/>
              </a:rPr>
              <a:t>, physical disability, mental disability, age, ancestry, place of origin, marital status, source of income, family status or </a:t>
            </a:r>
            <a:r>
              <a:rPr lang="en-US" sz="2200" b="1">
                <a:latin typeface="Calibri" charset="0"/>
                <a:ea typeface="MS PGothic" charset="0"/>
              </a:rPr>
              <a:t>sexual orientation</a:t>
            </a:r>
            <a:r>
              <a:rPr lang="en-US" sz="2200">
                <a:latin typeface="Calibri" charset="0"/>
                <a:ea typeface="MS PGothic" charset="0"/>
              </a:rPr>
              <a:t> of that person or of any other person.</a:t>
            </a:r>
          </a:p>
          <a:p>
            <a:pPr marL="0" indent="0">
              <a:lnSpc>
                <a:spcPct val="80000"/>
              </a:lnSpc>
              <a:buFont typeface="Wingdings 2" charset="0"/>
              <a:buNone/>
            </a:pPr>
            <a:r>
              <a:rPr lang="mr-IN" sz="2200">
                <a:latin typeface="Calibri" charset="0"/>
                <a:ea typeface="MS PGothic" charset="0"/>
              </a:rPr>
              <a:t>……</a:t>
            </a:r>
            <a:endParaRPr lang="en-US" sz="2200">
              <a:latin typeface="Calibri" charset="0"/>
              <a:ea typeface="MS PGothic" charset="0"/>
            </a:endParaRPr>
          </a:p>
          <a:p>
            <a:pPr marL="0" indent="0">
              <a:lnSpc>
                <a:spcPct val="80000"/>
              </a:lnSpc>
              <a:buFont typeface="Wingdings 2" charset="0"/>
              <a:buNone/>
            </a:pPr>
            <a:r>
              <a:rPr lang="en-US" sz="2200">
                <a:latin typeface="Calibri" charset="0"/>
                <a:ea typeface="MS PGothic" charset="0"/>
              </a:rPr>
              <a:t>(3)  Subsection (1) does not apply with respect to a refusal, limitation, specification or preference based on a bona fide occupational requirement.</a:t>
            </a:r>
          </a:p>
          <a:p>
            <a:pPr marL="0" indent="0">
              <a:lnSpc>
                <a:spcPct val="80000"/>
              </a:lnSpc>
              <a:buFont typeface="Wingdings 2" charset="0"/>
              <a:buNone/>
            </a:pPr>
            <a:endParaRPr lang="en-US" sz="2200">
              <a:latin typeface="Calibri" charset="0"/>
              <a:ea typeface="MS PGothic"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675102"/>
            <a:ext cx="8242300" cy="1327624"/>
          </a:xfrm>
          <a:extLst/>
        </p:spPr>
        <p:txBody>
          <a:bodyPr>
            <a:normAutofit fontScale="90000"/>
          </a:bodyPr>
          <a:lstStyle/>
          <a:p>
            <a:pPr algn="ctr">
              <a:defRPr/>
            </a:pPr>
            <a:r>
              <a:rPr lang="en-US" i="1" dirty="0"/>
              <a:t>Alberta Human Rights Act </a:t>
            </a:r>
            <a:br>
              <a:rPr lang="en-US" i="1" dirty="0"/>
            </a:br>
            <a:r>
              <a:rPr lang="en-US" dirty="0"/>
              <a:t>Duty to Accommodate</a:t>
            </a:r>
          </a:p>
        </p:txBody>
      </p:sp>
      <p:pic>
        <p:nvPicPr>
          <p:cNvPr id="409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2008188"/>
            <a:ext cx="6032500" cy="396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483600" cy="889000"/>
          </a:xfrm>
          <a:extLst/>
        </p:spPr>
        <p:txBody>
          <a:bodyPr/>
          <a:lstStyle/>
          <a:p>
            <a:pPr algn="ctr">
              <a:defRPr/>
            </a:pPr>
            <a:r>
              <a:rPr lang="en-US" sz="4000" dirty="0"/>
              <a:t>Duty to Accommodate</a:t>
            </a:r>
          </a:p>
        </p:txBody>
      </p:sp>
      <p:sp>
        <p:nvSpPr>
          <p:cNvPr id="43010" name="Content Placeholder 2"/>
          <p:cNvSpPr>
            <a:spLocks noGrp="1"/>
          </p:cNvSpPr>
          <p:nvPr>
            <p:ph idx="1"/>
          </p:nvPr>
        </p:nvSpPr>
        <p:spPr>
          <a:xfrm>
            <a:off x="457200" y="1628775"/>
            <a:ext cx="8578850" cy="5229225"/>
          </a:xfrm>
        </p:spPr>
        <p:txBody>
          <a:bodyPr/>
          <a:lstStyle/>
          <a:p>
            <a:pPr marL="0" indent="0">
              <a:lnSpc>
                <a:spcPct val="90000"/>
              </a:lnSpc>
              <a:buFont typeface="Wingdings 2" charset="0"/>
              <a:buNone/>
            </a:pPr>
            <a:r>
              <a:rPr lang="en-CA" sz="3200">
                <a:latin typeface="Calibri" charset="0"/>
                <a:ea typeface="MS PGothic" charset="0"/>
              </a:rPr>
              <a:t>“</a:t>
            </a:r>
            <a:r>
              <a:rPr lang="en-US" altLang="ja-JP" sz="3200">
                <a:latin typeface="Calibri" charset="0"/>
                <a:ea typeface="MS PGothic" charset="0"/>
              </a:rPr>
              <a:t>Accommodation means making changes to certain rules, standards, policies, workplace cultures and physical environments to ensure that they don't have a negative effect on a person because of the person's mental or physical disability, religion, </a:t>
            </a:r>
            <a:r>
              <a:rPr lang="en-US" altLang="ja-JP" sz="3200" b="1">
                <a:latin typeface="Calibri" charset="0"/>
                <a:ea typeface="MS PGothic" charset="0"/>
              </a:rPr>
              <a:t>gender</a:t>
            </a:r>
            <a:r>
              <a:rPr lang="en-US" altLang="ja-JP" sz="3200">
                <a:latin typeface="Calibri" charset="0"/>
                <a:ea typeface="MS PGothic" charset="0"/>
              </a:rPr>
              <a:t> or any other protected ground.</a:t>
            </a:r>
            <a:r>
              <a:rPr lang="ja-JP" altLang="en-US" sz="3200">
                <a:latin typeface="Calibri" charset="0"/>
                <a:ea typeface="MS PGothic" charset="0"/>
              </a:rPr>
              <a:t>”</a:t>
            </a:r>
            <a:r>
              <a:rPr lang="en-US" altLang="ja-JP" sz="2400">
                <a:latin typeface="Calibri" charset="0"/>
                <a:ea typeface="MS PGothic" charset="0"/>
              </a:rPr>
              <a:t> </a:t>
            </a:r>
          </a:p>
          <a:p>
            <a:pPr marL="0" indent="0">
              <a:lnSpc>
                <a:spcPct val="90000"/>
              </a:lnSpc>
              <a:buFont typeface="Wingdings 2" charset="0"/>
              <a:buNone/>
            </a:pPr>
            <a:r>
              <a:rPr lang="ja-JP" altLang="en-US" sz="3100">
                <a:latin typeface="Calibri" charset="0"/>
                <a:ea typeface="MS PGothic" charset="0"/>
              </a:rPr>
              <a:t>“</a:t>
            </a:r>
            <a:r>
              <a:rPr lang="en-US" altLang="ja-JP" sz="3100">
                <a:latin typeface="Calibri" charset="0"/>
                <a:ea typeface="MS PGothic" charset="0"/>
              </a:rPr>
              <a:t>gender</a:t>
            </a:r>
            <a:r>
              <a:rPr lang="ja-JP" altLang="en-US" sz="3100">
                <a:latin typeface="Calibri" charset="0"/>
                <a:ea typeface="MS PGothic" charset="0"/>
              </a:rPr>
              <a:t>”</a:t>
            </a:r>
            <a:r>
              <a:rPr lang="en-US" altLang="ja-JP" sz="3100">
                <a:latin typeface="Calibri" charset="0"/>
                <a:ea typeface="MS PGothic" charset="0"/>
              </a:rPr>
              <a:t> = </a:t>
            </a:r>
            <a:r>
              <a:rPr lang="ja-JP" altLang="en-US" sz="3100">
                <a:latin typeface="Calibri" charset="0"/>
                <a:ea typeface="MS PGothic" charset="0"/>
              </a:rPr>
              <a:t>“</a:t>
            </a:r>
            <a:r>
              <a:rPr lang="en-US" altLang="ja-JP" sz="3100">
                <a:latin typeface="Calibri" charset="0"/>
                <a:ea typeface="MS PGothic" charset="0"/>
              </a:rPr>
              <a:t>male, female or transgender</a:t>
            </a:r>
            <a:r>
              <a:rPr lang="ja-JP" altLang="en-US" sz="3100">
                <a:latin typeface="Calibri" charset="0"/>
                <a:ea typeface="MS PGothic" charset="0"/>
              </a:rPr>
              <a:t>”</a:t>
            </a:r>
            <a:endParaRPr lang="en-CA" altLang="ja-JP" sz="3100">
              <a:latin typeface="Calibri" charset="0"/>
              <a:ea typeface="MS PGothic" charset="0"/>
            </a:endParaRPr>
          </a:p>
          <a:p>
            <a:pPr marL="0" indent="0">
              <a:lnSpc>
                <a:spcPct val="90000"/>
              </a:lnSpc>
              <a:buFont typeface="Wingdings 2" charset="0"/>
              <a:buNone/>
            </a:pPr>
            <a:endParaRPr lang="en-US" sz="3100">
              <a:latin typeface="Calibri" charset="0"/>
              <a:ea typeface="MS PGothic" charset="0"/>
            </a:endParaRPr>
          </a:p>
          <a:p>
            <a:pPr marL="0" indent="0">
              <a:lnSpc>
                <a:spcPct val="90000"/>
              </a:lnSpc>
              <a:buFont typeface="Wingdings 2" charset="0"/>
              <a:buNone/>
            </a:pPr>
            <a:r>
              <a:rPr lang="en-US" sz="1900">
                <a:latin typeface="Calibri" charset="0"/>
                <a:ea typeface="MS PGothic" charset="0"/>
              </a:rPr>
              <a:t>AB Human Rights Commission </a:t>
            </a:r>
            <a:r>
              <a:rPr lang="en-US" sz="1900" i="1">
                <a:latin typeface="Calibri" charset="0"/>
                <a:ea typeface="MS PGothic" charset="0"/>
              </a:rPr>
              <a:t>Duty to Accommodate </a:t>
            </a:r>
            <a:r>
              <a:rPr lang="en-US" sz="1900">
                <a:latin typeface="Calibri" charset="0"/>
                <a:ea typeface="MS PGothic" charset="0"/>
              </a:rPr>
              <a:t>Interpretive </a:t>
            </a:r>
          </a:p>
          <a:p>
            <a:pPr marL="0" indent="0">
              <a:lnSpc>
                <a:spcPct val="90000"/>
              </a:lnSpc>
              <a:buFont typeface="Wingdings 2" charset="0"/>
              <a:buNone/>
            </a:pPr>
            <a:r>
              <a:rPr lang="en-US" sz="1900">
                <a:latin typeface="Calibri" charset="0"/>
                <a:ea typeface="MS PGothic" charset="0"/>
              </a:rPr>
              <a:t>Bulletin at www.albertahumanrights.ab.ca</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042276" cy="1296144"/>
          </a:xfrm>
          <a:extLst/>
        </p:spPr>
        <p:txBody>
          <a:bodyPr/>
          <a:lstStyle/>
          <a:p>
            <a:pPr algn="ctr">
              <a:defRPr/>
            </a:pPr>
            <a:r>
              <a:rPr lang="en-US" sz="3600" dirty="0"/>
              <a:t>Providing Registry Services to </a:t>
            </a:r>
            <a:br>
              <a:rPr lang="en-US" sz="3600" dirty="0"/>
            </a:br>
            <a:r>
              <a:rPr lang="en-US" sz="3600" dirty="0"/>
              <a:t>the LGBTQ2S+ Community </a:t>
            </a:r>
          </a:p>
        </p:txBody>
      </p:sp>
      <p:pic>
        <p:nvPicPr>
          <p:cNvPr id="19458"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rcRect l="-20058" r="-20058"/>
          <a:stretch>
            <a:fillRect/>
          </a:stretch>
        </p:blipFill>
        <p:spPr>
          <a:xfrm>
            <a:off x="0" y="1897063"/>
            <a:ext cx="8958263" cy="4826000"/>
          </a:xfrm>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0880" cy="864096"/>
          </a:xfrm>
          <a:extLst/>
        </p:spPr>
        <p:txBody>
          <a:bodyPr/>
          <a:lstStyle/>
          <a:p>
            <a:pPr algn="ctr">
              <a:defRPr/>
            </a:pPr>
            <a:r>
              <a:rPr lang="en-US" dirty="0"/>
              <a:t>Duty to Accommodate</a:t>
            </a:r>
          </a:p>
        </p:txBody>
      </p:sp>
      <p:sp>
        <p:nvSpPr>
          <p:cNvPr id="44034" name="Content Placeholder 2"/>
          <p:cNvSpPr>
            <a:spLocks noGrp="1"/>
          </p:cNvSpPr>
          <p:nvPr>
            <p:ph idx="1"/>
          </p:nvPr>
        </p:nvSpPr>
        <p:spPr>
          <a:xfrm>
            <a:off x="457200" y="1628775"/>
            <a:ext cx="8507413" cy="5040313"/>
          </a:xfrm>
        </p:spPr>
        <p:txBody>
          <a:bodyPr/>
          <a:lstStyle/>
          <a:p>
            <a:pPr marL="0" indent="0">
              <a:lnSpc>
                <a:spcPct val="90000"/>
              </a:lnSpc>
              <a:buFont typeface="Wingdings 2" charset="0"/>
              <a:buNone/>
            </a:pPr>
            <a:r>
              <a:rPr lang="en-US" sz="2800">
                <a:latin typeface="Calibri" charset="0"/>
                <a:ea typeface="MS PGothic" charset="0"/>
              </a:rPr>
              <a:t>Service providers, employers and other areas covered by the AHRA have a duty to accommodate </a:t>
            </a:r>
            <a:r>
              <a:rPr lang="ja-JP" altLang="en-US" sz="2800">
                <a:latin typeface="Calibri" charset="0"/>
                <a:ea typeface="MS PGothic" charset="0"/>
              </a:rPr>
              <a:t>“</a:t>
            </a:r>
            <a:r>
              <a:rPr lang="en-US" altLang="ja-JP" sz="2800">
                <a:latin typeface="Calibri" charset="0"/>
                <a:ea typeface="MS PGothic" charset="0"/>
              </a:rPr>
              <a:t>to the point of undue hardship</a:t>
            </a:r>
            <a:r>
              <a:rPr lang="ja-JP" altLang="en-US" sz="2800">
                <a:latin typeface="Calibri" charset="0"/>
                <a:ea typeface="MS PGothic" charset="0"/>
              </a:rPr>
              <a:t>”</a:t>
            </a:r>
            <a:r>
              <a:rPr lang="en-CA" altLang="ja-JP" sz="2800">
                <a:latin typeface="Calibri" charset="0"/>
                <a:ea typeface="MS PGothic" charset="0"/>
              </a:rPr>
              <a:t>.</a:t>
            </a:r>
            <a:endParaRPr lang="en-US" altLang="ja-JP" sz="2800">
              <a:latin typeface="Calibri" charset="0"/>
              <a:ea typeface="MS PGothic" charset="0"/>
            </a:endParaRPr>
          </a:p>
          <a:p>
            <a:pPr lvl="1">
              <a:lnSpc>
                <a:spcPct val="90000"/>
              </a:lnSpc>
            </a:pPr>
            <a:r>
              <a:rPr lang="en-US" sz="2800">
                <a:latin typeface="Calibri" charset="0"/>
                <a:ea typeface="MS PGothic" charset="0"/>
              </a:rPr>
              <a:t>Some hardship may be necessary</a:t>
            </a:r>
          </a:p>
          <a:p>
            <a:pPr marL="0" indent="0">
              <a:lnSpc>
                <a:spcPct val="90000"/>
              </a:lnSpc>
              <a:buFont typeface="Wingdings 2" charset="0"/>
              <a:buNone/>
            </a:pPr>
            <a:endParaRPr lang="en-US" sz="2800">
              <a:latin typeface="Calibri" charset="0"/>
              <a:ea typeface="MS PGothic" charset="0"/>
            </a:endParaRPr>
          </a:p>
          <a:p>
            <a:pPr marL="0" indent="0">
              <a:lnSpc>
                <a:spcPct val="90000"/>
              </a:lnSpc>
              <a:buFont typeface="Wingdings 2" charset="0"/>
              <a:buNone/>
            </a:pPr>
            <a:r>
              <a:rPr lang="en-US" sz="2800">
                <a:latin typeface="Calibri" charset="0"/>
                <a:ea typeface="MS PGothic" charset="0"/>
              </a:rPr>
              <a:t>Consumers of services, employees and others covered under the AHRA have responsibilities as well.</a:t>
            </a:r>
          </a:p>
          <a:p>
            <a:pPr lvl="1">
              <a:lnSpc>
                <a:spcPct val="90000"/>
              </a:lnSpc>
            </a:pPr>
            <a:r>
              <a:rPr lang="en-US" sz="2800">
                <a:latin typeface="Calibri" charset="0"/>
                <a:ea typeface="MS PGothic" charset="0"/>
              </a:rPr>
              <a:t>Working with the service provider or employer</a:t>
            </a:r>
          </a:p>
          <a:p>
            <a:pPr lvl="1">
              <a:lnSpc>
                <a:spcPct val="90000"/>
              </a:lnSpc>
            </a:pPr>
            <a:r>
              <a:rPr lang="en-US" sz="2800">
                <a:latin typeface="Calibri" charset="0"/>
                <a:ea typeface="MS PGothic" charset="0"/>
              </a:rPr>
              <a:t>Notify service provider/employer of needs.</a:t>
            </a:r>
          </a:p>
          <a:p>
            <a:pPr lvl="1">
              <a:lnSpc>
                <a:spcPct val="90000"/>
              </a:lnSpc>
            </a:pPr>
            <a:endParaRPr lang="en-US">
              <a:latin typeface="Calibri" charset="0"/>
              <a:ea typeface="MS PGothic"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513" y="1270000"/>
            <a:ext cx="6789737" cy="4189413"/>
          </a:xfrm>
        </p:spPr>
        <p:txBody>
          <a:bodyPr>
            <a:normAutofit/>
          </a:bodyPr>
          <a:lstStyle/>
          <a:p>
            <a:pPr marL="0" indent="0">
              <a:buFont typeface="Wingdings 2" pitchFamily="18" charset="2"/>
              <a:buNone/>
              <a:defRPr/>
            </a:pPr>
            <a:endParaRPr lang="en-US" b="1" dirty="0"/>
          </a:p>
          <a:p>
            <a:pPr marL="0" indent="0">
              <a:buFont typeface="Wingdings 2" pitchFamily="18" charset="2"/>
              <a:buNone/>
              <a:defRPr/>
            </a:pPr>
            <a:r>
              <a:rPr lang="en-US" b="1" dirty="0"/>
              <a:t>An employer has a duty to accommodate an employee </a:t>
            </a:r>
            <a:r>
              <a:rPr lang="en-US" b="1" i="1" dirty="0"/>
              <a:t>to the point of undue hardship</a:t>
            </a:r>
            <a:r>
              <a:rPr lang="en-US" b="1" dirty="0"/>
              <a:t>.</a:t>
            </a:r>
          </a:p>
          <a:p>
            <a:pPr marL="228600" lvl="1" indent="0">
              <a:buFont typeface="Wingdings 2" pitchFamily="18" charset="2"/>
              <a:buNone/>
              <a:defRPr/>
            </a:pPr>
            <a:endParaRPr lang="en-US" dirty="0"/>
          </a:p>
          <a:p>
            <a:pPr lvl="1">
              <a:buFont typeface="Wingdings 2" pitchFamily="18" charset="2"/>
              <a:buChar char=""/>
              <a:defRPr/>
            </a:pPr>
            <a:endParaRPr lang="en-US" dirty="0"/>
          </a:p>
        </p:txBody>
      </p:sp>
      <p:sp>
        <p:nvSpPr>
          <p:cNvPr id="2" name="Title 1"/>
          <p:cNvSpPr>
            <a:spLocks noGrp="1"/>
          </p:cNvSpPr>
          <p:nvPr>
            <p:ph type="title"/>
          </p:nvPr>
        </p:nvSpPr>
        <p:spPr>
          <a:xfrm>
            <a:off x="555868" y="764704"/>
            <a:ext cx="8042276" cy="901700"/>
          </a:xfrm>
          <a:extLst/>
        </p:spPr>
        <p:txBody>
          <a:bodyPr/>
          <a:lstStyle/>
          <a:p>
            <a:pPr algn="ctr">
              <a:defRPr/>
            </a:pPr>
            <a:r>
              <a:rPr lang="en-US" dirty="0"/>
              <a:t>Undue Hardship</a:t>
            </a:r>
          </a:p>
        </p:txBody>
      </p:sp>
      <p:pic>
        <p:nvPicPr>
          <p:cNvPr id="45059"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60475" y="3746500"/>
            <a:ext cx="1785938" cy="1404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us 5"/>
          <p:cNvSpPr/>
          <p:nvPr/>
        </p:nvSpPr>
        <p:spPr>
          <a:xfrm>
            <a:off x="4105908" y="4544947"/>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Line Callout 2 6"/>
          <p:cNvSpPr/>
          <p:nvPr/>
        </p:nvSpPr>
        <p:spPr>
          <a:xfrm rot="10800000" flipV="1">
            <a:off x="5805147" y="3625900"/>
            <a:ext cx="1222223" cy="623274"/>
          </a:xfrm>
          <a:prstGeom prst="borderCallout2">
            <a:avLst>
              <a:gd name="adj1" fmla="val 43640"/>
              <a:gd name="adj2" fmla="val 99480"/>
              <a:gd name="adj3" fmla="val 43640"/>
              <a:gd name="adj4" fmla="val 98958"/>
              <a:gd name="adj5" fmla="val 149522"/>
              <a:gd name="adj6" fmla="val 173414"/>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size of company</a:t>
            </a:r>
          </a:p>
        </p:txBody>
      </p:sp>
      <p:sp>
        <p:nvSpPr>
          <p:cNvPr id="9" name="Line Callout 2 8"/>
          <p:cNvSpPr/>
          <p:nvPr/>
        </p:nvSpPr>
        <p:spPr>
          <a:xfrm rot="10800000" flipV="1">
            <a:off x="7341755" y="4189641"/>
            <a:ext cx="1222223" cy="460336"/>
          </a:xfrm>
          <a:prstGeom prst="borderCallout2">
            <a:avLst>
              <a:gd name="adj1" fmla="val 43640"/>
              <a:gd name="adj2" fmla="val 99480"/>
              <a:gd name="adj3" fmla="val 43640"/>
              <a:gd name="adj4" fmla="val 98958"/>
              <a:gd name="adj5" fmla="val 110815"/>
              <a:gd name="adj6" fmla="val 28849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safety</a:t>
            </a:r>
          </a:p>
        </p:txBody>
      </p:sp>
      <p:sp>
        <p:nvSpPr>
          <p:cNvPr id="10" name="Line Callout 2 9"/>
          <p:cNvSpPr/>
          <p:nvPr/>
        </p:nvSpPr>
        <p:spPr>
          <a:xfrm rot="10800000" flipV="1">
            <a:off x="6310844" y="4793002"/>
            <a:ext cx="1433051" cy="460336"/>
          </a:xfrm>
          <a:prstGeom prst="borderCallout2">
            <a:avLst>
              <a:gd name="adj1" fmla="val 43640"/>
              <a:gd name="adj2" fmla="val 99480"/>
              <a:gd name="adj3" fmla="val 43640"/>
              <a:gd name="adj4" fmla="val 98958"/>
              <a:gd name="adj5" fmla="val 50663"/>
              <a:gd name="adj6" fmla="val 185364"/>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disruption</a:t>
            </a:r>
          </a:p>
        </p:txBody>
      </p:sp>
      <p:sp>
        <p:nvSpPr>
          <p:cNvPr id="11" name="Line Callout 2 10"/>
          <p:cNvSpPr/>
          <p:nvPr/>
        </p:nvSpPr>
        <p:spPr>
          <a:xfrm rot="10800000" flipV="1">
            <a:off x="5671122" y="5825450"/>
            <a:ext cx="1222223" cy="825461"/>
          </a:xfrm>
          <a:prstGeom prst="borderCallout2">
            <a:avLst>
              <a:gd name="adj1" fmla="val 43640"/>
              <a:gd name="adj2" fmla="val 99480"/>
              <a:gd name="adj3" fmla="val 43640"/>
              <a:gd name="adj4" fmla="val 98958"/>
              <a:gd name="adj5" fmla="val -44788"/>
              <a:gd name="adj6" fmla="val 18614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other relevant factors</a:t>
            </a:r>
          </a:p>
        </p:txBody>
      </p:sp>
      <p:cxnSp>
        <p:nvCxnSpPr>
          <p:cNvPr id="13" name="Straight Connector 12"/>
          <p:cNvCxnSpPr>
            <a:cxnSpLocks noChangeShapeType="1"/>
          </p:cNvCxnSpPr>
          <p:nvPr/>
        </p:nvCxnSpPr>
        <p:spPr bwMode="auto">
          <a:xfrm>
            <a:off x="3046413" y="4649788"/>
            <a:ext cx="1058862" cy="349250"/>
          </a:xfrm>
          <a:prstGeom prst="line">
            <a:avLst/>
          </a:prstGeom>
          <a:noFill/>
          <a:ln w="25400">
            <a:solidFill>
              <a:schemeClr val="accent1"/>
            </a:solidFill>
            <a:round/>
            <a:headEnd/>
            <a:tailEnd/>
          </a:ln>
          <a:effectLst>
            <a:outerShdw blurRad="57150" dist="38100" dir="5400000" algn="ctr" rotWithShape="0">
              <a:srgbClr val="002041">
                <a:alpha val="48000"/>
              </a:srgbClr>
            </a:outerShdw>
          </a:effectLst>
          <a:extLst>
            <a:ext uri="{909E8E84-426E-40dd-AFC4-6F175D3DCCD1}">
              <a14:hiddenFill xmlns="" xmlns:a14="http://schemas.microsoft.com/office/drawing/2010/main">
                <a:noFill/>
              </a14:hiddenFill>
            </a:ext>
          </a:extLst>
        </p:spPr>
      </p:cxnSp>
      <p:sp>
        <p:nvSpPr>
          <p:cNvPr id="15" name="Line Callout 2 14"/>
          <p:cNvSpPr/>
          <p:nvPr/>
        </p:nvSpPr>
        <p:spPr>
          <a:xfrm rot="10800000" flipV="1">
            <a:off x="1355904" y="5528412"/>
            <a:ext cx="2214902" cy="645357"/>
          </a:xfrm>
          <a:prstGeom prst="borderCallout2">
            <a:avLst>
              <a:gd name="adj1" fmla="val 16676"/>
              <a:gd name="adj2" fmla="val -467"/>
              <a:gd name="adj3" fmla="val -37600"/>
              <a:gd name="adj4" fmla="val -23606"/>
              <a:gd name="adj5" fmla="val -41238"/>
              <a:gd name="adj6" fmla="val -23154"/>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interchangeability of workforce</a:t>
            </a:r>
          </a:p>
        </p:txBody>
      </p:sp>
      <p:sp>
        <p:nvSpPr>
          <p:cNvPr id="16" name="Line Callout 2 15"/>
          <p:cNvSpPr/>
          <p:nvPr/>
        </p:nvSpPr>
        <p:spPr>
          <a:xfrm rot="10800000" flipV="1">
            <a:off x="3883175" y="3212908"/>
            <a:ext cx="1387664" cy="825984"/>
          </a:xfrm>
          <a:prstGeom prst="borderCallout2">
            <a:avLst>
              <a:gd name="adj1" fmla="val 106450"/>
              <a:gd name="adj2" fmla="val 64324"/>
              <a:gd name="adj3" fmla="val 103386"/>
              <a:gd name="adj4" fmla="val 65364"/>
              <a:gd name="adj5" fmla="val 152876"/>
              <a:gd name="adj6" fmla="val 5980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available resources</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46038"/>
          </a:xfrm>
        </p:spPr>
        <p:txBody>
          <a:bodyPr>
            <a:normAutofit fontScale="90000"/>
          </a:bodyPr>
          <a:lstStyle/>
          <a:p>
            <a:pPr>
              <a:defRPr/>
            </a:pPr>
            <a:endParaRPr lang="en-US" dirty="0"/>
          </a:p>
        </p:txBody>
      </p:sp>
      <p:pic>
        <p:nvPicPr>
          <p:cNvPr id="47106" name="Content Placeholder 3" descr="Charter.jpg"/>
          <p:cNvPicPr>
            <a:picLocks noGrp="1" noChangeAspect="1"/>
          </p:cNvPicPr>
          <p:nvPr>
            <p:ph idx="1"/>
          </p:nvPr>
        </p:nvPicPr>
        <p:blipFill>
          <a:blip r:embed="rId3">
            <a:extLst>
              <a:ext uri="{28A0092B-C50C-407E-A947-70E740481C1C}">
                <a14:useLocalDpi xmlns:a14="http://schemas.microsoft.com/office/drawing/2010/main" val="0"/>
              </a:ext>
            </a:extLst>
          </a:blip>
          <a:srcRect l="11530" r="11530"/>
          <a:stretch>
            <a:fillRect/>
          </a:stretch>
        </p:blipFill>
        <p:spPr>
          <a:xfrm>
            <a:off x="-252413" y="-315913"/>
            <a:ext cx="9467851" cy="7081838"/>
          </a:xfrm>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48" y="332656"/>
            <a:ext cx="8801100" cy="1048124"/>
          </a:xfrm>
          <a:extLst/>
        </p:spPr>
        <p:txBody>
          <a:bodyPr/>
          <a:lstStyle/>
          <a:p>
            <a:pPr algn="ctr">
              <a:defRPr/>
            </a:pPr>
            <a:r>
              <a:rPr lang="en-US" sz="3600" dirty="0"/>
              <a:t>Seven Categories of Rights under the </a:t>
            </a:r>
            <a:r>
              <a:rPr lang="en-US" sz="3600" i="1" dirty="0"/>
              <a:t>Charter</a:t>
            </a:r>
          </a:p>
        </p:txBody>
      </p:sp>
      <p:sp>
        <p:nvSpPr>
          <p:cNvPr id="3" name="Content Placeholder 2"/>
          <p:cNvSpPr>
            <a:spLocks noGrp="1"/>
          </p:cNvSpPr>
          <p:nvPr>
            <p:ph idx="1"/>
          </p:nvPr>
        </p:nvSpPr>
        <p:spPr>
          <a:xfrm>
            <a:off x="549275" y="1484313"/>
            <a:ext cx="8199438" cy="3889375"/>
          </a:xfrm>
        </p:spPr>
        <p:txBody>
          <a:bodyPr>
            <a:normAutofit fontScale="92500" lnSpcReduction="10000"/>
          </a:bodyPr>
          <a:lstStyle/>
          <a:p>
            <a:pPr marL="0" indent="0">
              <a:buFont typeface="Wingdings 2" pitchFamily="18" charset="2"/>
              <a:buNone/>
              <a:defRPr/>
            </a:pPr>
            <a:r>
              <a:rPr lang="en-US" dirty="0"/>
              <a:t>1.	FUNDAMENTAL FREEDOMS [s 2] </a:t>
            </a:r>
          </a:p>
          <a:p>
            <a:pPr marL="0" indent="0">
              <a:buFont typeface="Wingdings 2" pitchFamily="18" charset="2"/>
              <a:buNone/>
              <a:defRPr/>
            </a:pPr>
            <a:r>
              <a:rPr lang="en-US" dirty="0"/>
              <a:t>2.	DEMOCRATIC RIGHTS [</a:t>
            </a:r>
            <a:r>
              <a:rPr lang="en-US" dirty="0" err="1"/>
              <a:t>ss</a:t>
            </a:r>
            <a:r>
              <a:rPr lang="en-US" dirty="0"/>
              <a:t> 3 - 5]</a:t>
            </a:r>
          </a:p>
          <a:p>
            <a:pPr marL="0" indent="0">
              <a:buFont typeface="Wingdings 2" pitchFamily="18" charset="2"/>
              <a:buNone/>
              <a:defRPr/>
            </a:pPr>
            <a:r>
              <a:rPr lang="en-US" dirty="0"/>
              <a:t>3.	MOBILITY RIGHTS [</a:t>
            </a:r>
            <a:r>
              <a:rPr lang="en-US" dirty="0" err="1"/>
              <a:t>ss</a:t>
            </a:r>
            <a:r>
              <a:rPr lang="en-US" dirty="0"/>
              <a:t> 6]</a:t>
            </a:r>
          </a:p>
          <a:p>
            <a:pPr marL="0" indent="0">
              <a:buFont typeface="Wingdings 2" pitchFamily="18" charset="2"/>
              <a:buNone/>
              <a:defRPr/>
            </a:pPr>
            <a:r>
              <a:rPr lang="en-US" dirty="0"/>
              <a:t>4.	LEGAL RIGHTS [</a:t>
            </a:r>
            <a:r>
              <a:rPr lang="en-US" dirty="0" err="1"/>
              <a:t>ss</a:t>
            </a:r>
            <a:r>
              <a:rPr lang="en-US" dirty="0"/>
              <a:t> 7 - 14]</a:t>
            </a:r>
          </a:p>
          <a:p>
            <a:pPr marL="0" indent="0">
              <a:buFont typeface="Wingdings 2" pitchFamily="18" charset="2"/>
              <a:buNone/>
              <a:defRPr/>
            </a:pPr>
            <a:r>
              <a:rPr lang="en-US" dirty="0"/>
              <a:t>	Life, liberty and security of person [s 7]</a:t>
            </a:r>
          </a:p>
          <a:p>
            <a:pPr marL="0" indent="0">
              <a:buFont typeface="Wingdings 2" pitchFamily="18" charset="2"/>
              <a:buNone/>
              <a:defRPr/>
            </a:pPr>
            <a:r>
              <a:rPr lang="en-US" dirty="0"/>
              <a:t>	Treatment or punishment [s 12]</a:t>
            </a:r>
          </a:p>
          <a:p>
            <a:pPr marL="0" indent="0">
              <a:buFont typeface="Wingdings 2" pitchFamily="18" charset="2"/>
              <a:buNone/>
              <a:defRPr/>
            </a:pPr>
            <a:r>
              <a:rPr lang="en-US" dirty="0"/>
              <a:t>5.	EQUALITY RIGHTS [s 15]</a:t>
            </a:r>
          </a:p>
          <a:p>
            <a:pPr marL="0" indent="0">
              <a:buFont typeface="Wingdings 2" pitchFamily="18" charset="2"/>
              <a:buNone/>
              <a:defRPr/>
            </a:pPr>
            <a:r>
              <a:rPr lang="en-US" dirty="0"/>
              <a:t>6.	OFFICIAL LANGUAGES OF CANADA [</a:t>
            </a:r>
            <a:r>
              <a:rPr lang="en-US" dirty="0" err="1"/>
              <a:t>ss</a:t>
            </a:r>
            <a:r>
              <a:rPr lang="en-US" dirty="0"/>
              <a:t> 16 - 22]</a:t>
            </a:r>
          </a:p>
          <a:p>
            <a:pPr marL="0" indent="0">
              <a:buFont typeface="Wingdings 2" pitchFamily="18" charset="2"/>
              <a:buNone/>
              <a:defRPr/>
            </a:pPr>
            <a:r>
              <a:rPr lang="en-US" dirty="0"/>
              <a:t>7.	</a:t>
            </a:r>
            <a:r>
              <a:rPr lang="en-US" sz="2400" dirty="0"/>
              <a:t>MINORITY LANGUAGE EDUCATIONAL RIGHTS [</a:t>
            </a:r>
            <a:r>
              <a:rPr lang="en-US" sz="2400" dirty="0" err="1"/>
              <a:t>ss</a:t>
            </a:r>
            <a:r>
              <a:rPr lang="en-US" sz="2400" dirty="0"/>
              <a:t> 23 -24]</a:t>
            </a:r>
          </a:p>
          <a:p>
            <a:pPr marL="457200" indent="-457200">
              <a:buFont typeface="Wingdings 2" pitchFamily="18" charset="2"/>
              <a:buAutoNum type="arabicPeriod" startAt="7"/>
              <a:defRPr/>
            </a:pPr>
            <a:endParaRPr lang="en-US" dirty="0"/>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80696"/>
          </a:xfrm>
          <a:extLst/>
        </p:spPr>
        <p:txBody>
          <a:bodyPr>
            <a:normAutofit fontScale="90000"/>
          </a:bodyPr>
          <a:lstStyle/>
          <a:p>
            <a:pPr algn="ctr">
              <a:defRPr/>
            </a:pPr>
            <a:r>
              <a:rPr lang="en-US" sz="4000" dirty="0"/>
              <a:t>Human Rights Tribunal &amp; Court Decisions</a:t>
            </a:r>
          </a:p>
        </p:txBody>
      </p:sp>
      <p:sp>
        <p:nvSpPr>
          <p:cNvPr id="50178" name="Content Placeholder 2"/>
          <p:cNvSpPr>
            <a:spLocks noGrp="1"/>
          </p:cNvSpPr>
          <p:nvPr>
            <p:ph idx="1"/>
          </p:nvPr>
        </p:nvSpPr>
        <p:spPr>
          <a:xfrm>
            <a:off x="457200" y="1484313"/>
            <a:ext cx="8218488" cy="4608512"/>
          </a:xfrm>
        </p:spPr>
        <p:txBody>
          <a:bodyPr/>
          <a:lstStyle/>
          <a:p>
            <a:r>
              <a:rPr lang="en-US">
                <a:latin typeface="Calibri" charset="0"/>
                <a:ea typeface="MS PGothic" charset="0"/>
              </a:rPr>
              <a:t>Numerous decisions challenging actions or decisions of organizations and governments based on violation of person’s gender or sexual orientation rights under the human rights legislation or the </a:t>
            </a:r>
            <a:r>
              <a:rPr lang="en-US" i="1">
                <a:latin typeface="Calibri" charset="0"/>
                <a:ea typeface="MS PGothic" charset="0"/>
              </a:rPr>
              <a:t>Charter</a:t>
            </a:r>
          </a:p>
          <a:p>
            <a:r>
              <a:rPr lang="en-US">
                <a:latin typeface="Calibri" charset="0"/>
                <a:ea typeface="MS PGothic" charset="0"/>
              </a:rPr>
              <a:t>A summary of some of these cases can be found on the federal department of Public Services and Procurement  Canada resource: </a:t>
            </a:r>
            <a:r>
              <a:rPr lang="en-US">
                <a:latin typeface="Calibri" charset="0"/>
                <a:ea typeface="MS PGothic" charset="0"/>
                <a:hlinkClick r:id="rId3"/>
              </a:rPr>
              <a:t>“Support for trans employees: A guide for employees and managershttps://www.tpsgc-pwgsc.gc.ca/apropos-about/guide-et-te-eng.html#s43</a:t>
            </a:r>
            <a:r>
              <a:rPr lang="en-US">
                <a:latin typeface="Calibri" charset="0"/>
                <a:ea typeface="MS PGothic" charset="0"/>
              </a:rPr>
              <a:t>  </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6" descr="j0316779.jpg"/>
          <p:cNvPicPr>
            <a:picLocks noGrp="1" noChangeAspect="1"/>
          </p:cNvPicPr>
          <p:nvPr>
            <p:ph idx="1"/>
          </p:nvPr>
        </p:nvPicPr>
        <p:blipFill>
          <a:blip r:embed="rId3" cstate="email">
            <a:extLst>
              <a:ext uri="{28A0092B-C50C-407E-A947-70E740481C1C}">
                <a14:useLocalDpi xmlns:a14="http://schemas.microsoft.com/office/drawing/2010/main" val="0"/>
              </a:ext>
            </a:extLst>
          </a:blip>
          <a:srcRect t="9491" b="9491"/>
          <a:stretch>
            <a:fillRect/>
          </a:stretch>
        </p:blipFill>
        <p:spPr>
          <a:xfrm>
            <a:off x="1763713" y="2133600"/>
            <a:ext cx="5616575" cy="2995613"/>
          </a:xfrm>
        </p:spPr>
      </p:pic>
      <p:sp>
        <p:nvSpPr>
          <p:cNvPr id="2" name="Title 1"/>
          <p:cNvSpPr>
            <a:spLocks noGrp="1"/>
          </p:cNvSpPr>
          <p:nvPr>
            <p:ph type="title"/>
          </p:nvPr>
        </p:nvSpPr>
        <p:spPr>
          <a:xfrm>
            <a:off x="457200" y="908720"/>
            <a:ext cx="8305800" cy="1152128"/>
          </a:xfrm>
          <a:extLst/>
        </p:spPr>
        <p:txBody>
          <a:bodyPr>
            <a:normAutofit fontScale="90000"/>
          </a:bodyPr>
          <a:lstStyle/>
          <a:p>
            <a:pPr algn="ctr">
              <a:defRPr/>
            </a:pPr>
            <a:r>
              <a:rPr lang="en-US" dirty="0">
                <a:solidFill>
                  <a:srgbClr val="4D4D73"/>
                </a:solidFill>
                <a:latin typeface="+mn-lt"/>
                <a:cs typeface="Andale Mono"/>
              </a:rPr>
              <a:t>Harassment, Sexual Harassment &amp; Discrimination</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lstStyle/>
          <a:p>
            <a:r>
              <a:rPr lang="en-US">
                <a:latin typeface="Calibri" charset="0"/>
                <a:ea typeface="MS PGothic" charset="0"/>
              </a:rPr>
              <a:t>Must be based on one or more of the 15 grounds (includes sex, sexual orientation, gender identity and gender expression)</a:t>
            </a:r>
          </a:p>
          <a:p>
            <a:r>
              <a:rPr lang="en-US">
                <a:latin typeface="Calibri" charset="0"/>
                <a:ea typeface="MS PGothic" charset="0"/>
              </a:rPr>
              <a:t>Must occur in one or more of the 5 protected areas (includes provision of services and employment)</a:t>
            </a:r>
          </a:p>
          <a:p>
            <a:r>
              <a:rPr lang="en-US">
                <a:latin typeface="Calibri" charset="0"/>
                <a:ea typeface="MS PGothic" charset="0"/>
              </a:rPr>
              <a:t>Unwanted / uninvited conduct</a:t>
            </a:r>
          </a:p>
          <a:p>
            <a:r>
              <a:rPr lang="en-US">
                <a:latin typeface="Calibri" charset="0"/>
                <a:ea typeface="MS PGothic" charset="0"/>
              </a:rPr>
              <a:t>Verbal, physical, non-verbal</a:t>
            </a:r>
          </a:p>
          <a:p>
            <a:r>
              <a:rPr lang="en-US">
                <a:latin typeface="Calibri" charset="0"/>
                <a:ea typeface="MS PGothic" charset="0"/>
              </a:rPr>
              <a:t>Intention to harass is not a factor in the definition</a:t>
            </a:r>
          </a:p>
          <a:p>
            <a:r>
              <a:rPr lang="en-US">
                <a:latin typeface="Calibri" charset="0"/>
                <a:ea typeface="MS PGothic" charset="0"/>
              </a:rPr>
              <a:t>Often a power imbalance but not always</a:t>
            </a:r>
          </a:p>
          <a:p>
            <a:endParaRPr lang="en-US">
              <a:latin typeface="Calibri" charset="0"/>
              <a:ea typeface="MS PGothic" charset="0"/>
            </a:endParaRPr>
          </a:p>
          <a:p>
            <a:endParaRPr lang="en-US">
              <a:latin typeface="Calibri" charset="0"/>
              <a:ea typeface="MS PGothic" charset="0"/>
            </a:endParaRPr>
          </a:p>
        </p:txBody>
      </p:sp>
      <p:sp>
        <p:nvSpPr>
          <p:cNvPr id="2" name="Title 1"/>
          <p:cNvSpPr>
            <a:spLocks noGrp="1"/>
          </p:cNvSpPr>
          <p:nvPr>
            <p:ph type="title"/>
          </p:nvPr>
        </p:nvSpPr>
        <p:spPr>
          <a:xfrm>
            <a:off x="539552" y="764704"/>
            <a:ext cx="8229600" cy="762000"/>
          </a:xfrm>
          <a:extLst/>
        </p:spPr>
        <p:txBody>
          <a:bodyPr>
            <a:noAutofit/>
          </a:bodyPr>
          <a:lstStyle/>
          <a:p>
            <a:pPr algn="ctr">
              <a:defRPr/>
            </a:pPr>
            <a:r>
              <a:rPr lang="en-US" sz="5400" dirty="0">
                <a:solidFill>
                  <a:srgbClr val="4D4D73"/>
                </a:solidFill>
                <a:latin typeface="+mn-lt"/>
                <a:cs typeface="Andale Mono"/>
              </a:rPr>
              <a:t>Harassment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549275" y="1557338"/>
            <a:ext cx="8343900" cy="5184775"/>
          </a:xfrm>
        </p:spPr>
        <p:txBody>
          <a:bodyPr/>
          <a:lstStyle/>
          <a:p>
            <a:pPr>
              <a:lnSpc>
                <a:spcPct val="90000"/>
              </a:lnSpc>
            </a:pPr>
            <a:r>
              <a:rPr lang="en-US" sz="2400">
                <a:latin typeface="Calibri" charset="0"/>
                <a:ea typeface="MS PGothic" charset="0"/>
              </a:rPr>
              <a:t>Physical Contact</a:t>
            </a:r>
          </a:p>
          <a:p>
            <a:pPr lvl="1">
              <a:lnSpc>
                <a:spcPct val="90000"/>
              </a:lnSpc>
            </a:pPr>
            <a:r>
              <a:rPr lang="en-US" sz="2200">
                <a:latin typeface="Calibri" charset="0"/>
                <a:ea typeface="MS PGothic" charset="0"/>
              </a:rPr>
              <a:t>Touching, pinching, patting, kissing, fondling, groping, grabbing</a:t>
            </a:r>
          </a:p>
          <a:p>
            <a:pPr lvl="1">
              <a:lnSpc>
                <a:spcPct val="90000"/>
              </a:lnSpc>
            </a:pPr>
            <a:r>
              <a:rPr lang="en-US" sz="2200">
                <a:latin typeface="Calibri" charset="0"/>
                <a:ea typeface="MS PGothic" charset="0"/>
              </a:rPr>
              <a:t>Suggestive/obscene notes, emails </a:t>
            </a:r>
          </a:p>
          <a:p>
            <a:pPr lvl="1">
              <a:lnSpc>
                <a:spcPct val="90000"/>
              </a:lnSpc>
            </a:pPr>
            <a:r>
              <a:rPr lang="en-US" sz="2200">
                <a:latin typeface="Calibri" charset="0"/>
                <a:ea typeface="MS PGothic" charset="0"/>
              </a:rPr>
              <a:t>Physical assault (can be a criminal offence)</a:t>
            </a:r>
          </a:p>
          <a:p>
            <a:pPr>
              <a:lnSpc>
                <a:spcPct val="90000"/>
              </a:lnSpc>
            </a:pPr>
            <a:r>
              <a:rPr lang="en-US" sz="2400">
                <a:latin typeface="Calibri" charset="0"/>
                <a:ea typeface="MS PGothic" charset="0"/>
              </a:rPr>
              <a:t>Verbal Harassment</a:t>
            </a:r>
          </a:p>
          <a:p>
            <a:pPr lvl="1">
              <a:lnSpc>
                <a:spcPct val="90000"/>
              </a:lnSpc>
            </a:pPr>
            <a:r>
              <a:rPr lang="en-US" sz="2200">
                <a:latin typeface="Calibri" charset="0"/>
                <a:ea typeface="MS PGothic" charset="0"/>
              </a:rPr>
              <a:t>Slurs, jokes, derogatory comments</a:t>
            </a:r>
          </a:p>
          <a:p>
            <a:pPr lvl="1">
              <a:lnSpc>
                <a:spcPct val="90000"/>
              </a:lnSpc>
            </a:pPr>
            <a:r>
              <a:rPr lang="en-US" sz="2200">
                <a:latin typeface="Calibri" charset="0"/>
                <a:ea typeface="MS PGothic" charset="0"/>
              </a:rPr>
              <a:t>Gossip about a person</a:t>
            </a:r>
            <a:r>
              <a:rPr lang="ja-JP" altLang="en-US" sz="2200">
                <a:latin typeface="Calibri" charset="0"/>
                <a:ea typeface="MS PGothic" charset="0"/>
              </a:rPr>
              <a:t>’</a:t>
            </a:r>
            <a:r>
              <a:rPr lang="en-US" altLang="ja-JP" sz="2200">
                <a:latin typeface="Calibri" charset="0"/>
                <a:ea typeface="MS PGothic" charset="0"/>
              </a:rPr>
              <a:t>s sex life or partners</a:t>
            </a:r>
          </a:p>
          <a:p>
            <a:pPr lvl="1">
              <a:lnSpc>
                <a:spcPct val="90000"/>
              </a:lnSpc>
            </a:pPr>
            <a:r>
              <a:rPr lang="en-US" sz="2200">
                <a:latin typeface="Calibri" charset="0"/>
                <a:ea typeface="MS PGothic" charset="0"/>
              </a:rPr>
              <a:t>Sexually suggestive invitations</a:t>
            </a:r>
          </a:p>
          <a:p>
            <a:pPr>
              <a:lnSpc>
                <a:spcPct val="90000"/>
              </a:lnSpc>
            </a:pPr>
            <a:r>
              <a:rPr lang="en-US" sz="2400">
                <a:latin typeface="Calibri" charset="0"/>
                <a:ea typeface="MS PGothic" charset="0"/>
              </a:rPr>
              <a:t>Non-verbal Harassment</a:t>
            </a:r>
          </a:p>
          <a:p>
            <a:pPr lvl="1">
              <a:lnSpc>
                <a:spcPct val="90000"/>
              </a:lnSpc>
            </a:pPr>
            <a:r>
              <a:rPr lang="en-US" sz="2200">
                <a:latin typeface="Calibri" charset="0"/>
                <a:ea typeface="MS PGothic" charset="0"/>
              </a:rPr>
              <a:t>Leering in a sexually suggestive manner</a:t>
            </a:r>
          </a:p>
          <a:p>
            <a:pPr lvl="1">
              <a:lnSpc>
                <a:spcPct val="90000"/>
              </a:lnSpc>
            </a:pPr>
            <a:r>
              <a:rPr lang="en-US" sz="2200">
                <a:latin typeface="Calibri" charset="0"/>
                <a:ea typeface="MS PGothic" charset="0"/>
              </a:rPr>
              <a:t>Displaying pornographic images</a:t>
            </a:r>
          </a:p>
          <a:p>
            <a:pPr lvl="1">
              <a:lnSpc>
                <a:spcPct val="90000"/>
              </a:lnSpc>
            </a:pPr>
            <a:endParaRPr lang="en-US" sz="2200">
              <a:latin typeface="Calibri" charset="0"/>
              <a:ea typeface="MS PGothic" charset="0"/>
            </a:endParaRPr>
          </a:p>
        </p:txBody>
      </p:sp>
      <p:sp>
        <p:nvSpPr>
          <p:cNvPr id="2" name="Title 1"/>
          <p:cNvSpPr>
            <a:spLocks noGrp="1"/>
          </p:cNvSpPr>
          <p:nvPr>
            <p:ph type="title"/>
          </p:nvPr>
        </p:nvSpPr>
        <p:spPr>
          <a:xfrm>
            <a:off x="549275" y="404664"/>
            <a:ext cx="8042276" cy="1080120"/>
          </a:xfrm>
          <a:extLst/>
        </p:spPr>
        <p:txBody>
          <a:bodyPr/>
          <a:lstStyle/>
          <a:p>
            <a:pPr algn="ctr">
              <a:defRPr/>
            </a:pPr>
            <a:r>
              <a:rPr lang="en-US" dirty="0"/>
              <a:t>Sexual Harassment</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83568" y="620688"/>
            <a:ext cx="8208962" cy="944563"/>
          </a:xfrm>
          <a:extLst/>
        </p:spPr>
        <p:txBody>
          <a:bodyPr/>
          <a:lstStyle/>
          <a:p>
            <a:pPr algn="ctr" eaLnBrk="1" hangingPunct="1">
              <a:defRPr/>
            </a:pPr>
            <a:r>
              <a:rPr lang="en-US" dirty="0">
                <a:latin typeface="News Gothic MT" charset="0"/>
              </a:rPr>
              <a:t>Discrimination</a:t>
            </a:r>
          </a:p>
        </p:txBody>
      </p:sp>
      <p:sp>
        <p:nvSpPr>
          <p:cNvPr id="57346" name="Content Placeholder 2"/>
          <p:cNvSpPr>
            <a:spLocks noGrp="1"/>
          </p:cNvSpPr>
          <p:nvPr>
            <p:ph idx="1"/>
          </p:nvPr>
        </p:nvSpPr>
        <p:spPr>
          <a:xfrm>
            <a:off x="549275" y="1557338"/>
            <a:ext cx="7910513" cy="4386262"/>
          </a:xfrm>
        </p:spPr>
        <p:txBody>
          <a:bodyPr/>
          <a:lstStyle/>
          <a:p>
            <a:pPr eaLnBrk="1" hangingPunct="1"/>
            <a:r>
              <a:rPr lang="en-US" i="1">
                <a:latin typeface="Calibri" charset="0"/>
                <a:ea typeface="MS PGothic" charset="0"/>
              </a:rPr>
              <a:t>R v Andrews </a:t>
            </a:r>
            <a:r>
              <a:rPr lang="en-US">
                <a:latin typeface="Calibri" charset="0"/>
                <a:ea typeface="MS PGothic" charset="0"/>
              </a:rPr>
              <a:t>(SCC) 1989</a:t>
            </a:r>
          </a:p>
          <a:p>
            <a:pPr eaLnBrk="1" hangingPunct="1">
              <a:buFont typeface="Wingdings 2" charset="0"/>
              <a:buNone/>
            </a:pPr>
            <a:r>
              <a:rPr lang="en-US">
                <a:latin typeface="Calibri" charset="0"/>
                <a:ea typeface="MS PGothic" charset="0"/>
              </a:rPr>
              <a:t>….a distinction, whether intentional or not but based on grounds relating to personal characteristics of the individual or group, which has the effect of imposing burdens, obligations, or disadvantages on such individual or group not imposed upon others, or which withholds or limits access to opportunities, benefits, and advantages available to other members of society.</a:t>
            </a:r>
          </a:p>
          <a:p>
            <a:pPr eaLnBrk="1" hangingPunct="1"/>
            <a:endParaRPr lang="en-US">
              <a:latin typeface="Calibri" charset="0"/>
              <a:ea typeface="MS PGothic" charset="0"/>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a:xfrm>
            <a:off x="457200" y="704088"/>
            <a:ext cx="8305800" cy="708688"/>
          </a:xfrm>
          <a:extLst/>
        </p:spPr>
        <p:txBody>
          <a:bodyPr>
            <a:normAutofit fontScale="90000"/>
          </a:bodyPr>
          <a:lstStyle/>
          <a:p>
            <a:pPr algn="ctr" eaLnBrk="1" hangingPunct="1">
              <a:defRPr/>
            </a:pPr>
            <a:r>
              <a:rPr lang="en-CA" dirty="0"/>
              <a:t>Elements of Discrimination 	</a:t>
            </a:r>
          </a:p>
        </p:txBody>
      </p:sp>
      <p:sp>
        <p:nvSpPr>
          <p:cNvPr id="2" name="Content Placeholder 1"/>
          <p:cNvSpPr>
            <a:spLocks noGrp="1"/>
          </p:cNvSpPr>
          <p:nvPr>
            <p:ph idx="1"/>
          </p:nvPr>
        </p:nvSpPr>
        <p:spPr>
          <a:xfrm>
            <a:off x="457200" y="1600200"/>
            <a:ext cx="8435975" cy="5141913"/>
          </a:xfrm>
        </p:spPr>
        <p:txBody>
          <a:bodyPr rtlCol="0">
            <a:normAutofit lnSpcReduction="10000"/>
          </a:bodyPr>
          <a:lstStyle/>
          <a:p>
            <a:pPr eaLnBrk="1" fontAlgn="auto" hangingPunct="1">
              <a:spcAft>
                <a:spcPts val="0"/>
              </a:spcAft>
              <a:buClr>
                <a:schemeClr val="accent1">
                  <a:lumMod val="60000"/>
                  <a:lumOff val="40000"/>
                </a:schemeClr>
              </a:buClr>
              <a:buFont typeface="Wingdings 2" pitchFamily="18" charset="2"/>
              <a:buChar char=""/>
              <a:defRPr/>
            </a:pPr>
            <a:r>
              <a:rPr lang="en-CA" sz="3200" dirty="0">
                <a:solidFill>
                  <a:schemeClr val="tx1">
                    <a:lumMod val="65000"/>
                    <a:lumOff val="35000"/>
                  </a:schemeClr>
                </a:solidFill>
                <a:ea typeface="+mn-ea"/>
                <a:cs typeface="+mn-cs"/>
              </a:rPr>
              <a:t>Distinction (differential treatment) that imposes burdens, obligations or disadvantages </a:t>
            </a:r>
            <a:r>
              <a:rPr lang="en-CA" sz="3200" b="1" dirty="0">
                <a:solidFill>
                  <a:schemeClr val="tx1">
                    <a:lumMod val="65000"/>
                    <a:lumOff val="35000"/>
                  </a:schemeClr>
                </a:solidFill>
                <a:ea typeface="+mn-ea"/>
                <a:cs typeface="+mn-cs"/>
              </a:rPr>
              <a:t>or</a:t>
            </a:r>
            <a:r>
              <a:rPr lang="en-CA" sz="3200" dirty="0">
                <a:solidFill>
                  <a:schemeClr val="tx1">
                    <a:lumMod val="65000"/>
                    <a:lumOff val="35000"/>
                  </a:schemeClr>
                </a:solidFill>
                <a:ea typeface="+mn-ea"/>
                <a:cs typeface="+mn-cs"/>
              </a:rPr>
              <a:t> withholds or limits access to opportunities, benefits, &amp; advantages </a:t>
            </a:r>
          </a:p>
          <a:p>
            <a:pPr eaLnBrk="1" fontAlgn="auto" hangingPunct="1">
              <a:spcAft>
                <a:spcPts val="0"/>
              </a:spcAft>
              <a:buClr>
                <a:schemeClr val="accent1">
                  <a:lumMod val="60000"/>
                  <a:lumOff val="40000"/>
                </a:schemeClr>
              </a:buClr>
              <a:buFont typeface="Wingdings 2" pitchFamily="18" charset="2"/>
              <a:buChar char=""/>
              <a:defRPr/>
            </a:pPr>
            <a:r>
              <a:rPr lang="en-CA" sz="3200" dirty="0">
                <a:solidFill>
                  <a:schemeClr val="tx1">
                    <a:lumMod val="65000"/>
                    <a:lumOff val="35000"/>
                  </a:schemeClr>
                </a:solidFill>
              </a:rPr>
              <a:t>Based on grounds relating to personal characteristics of individual/group = prohibited grounds under AHRA (i.e. gender, gender orientation or gender expression)</a:t>
            </a:r>
            <a:endParaRPr lang="en-CA" sz="3200" dirty="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buFont typeface="Wingdings 2" pitchFamily="18" charset="2"/>
              <a:buChar char=""/>
              <a:defRPr/>
            </a:pPr>
            <a:r>
              <a:rPr lang="en-CA" sz="3200" dirty="0">
                <a:solidFill>
                  <a:schemeClr val="tx1">
                    <a:lumMod val="65000"/>
                    <a:lumOff val="35000"/>
                  </a:schemeClr>
                </a:solidFill>
                <a:ea typeface="+mn-ea"/>
                <a:cs typeface="+mn-cs"/>
              </a:rPr>
              <a:t>Burdens/disadvantages not imposed on persons/groups who do not have those personal characteristics</a:t>
            </a:r>
          </a:p>
          <a:p>
            <a:pPr marL="0" indent="0" eaLnBrk="1" fontAlgn="auto" hangingPunct="1">
              <a:spcAft>
                <a:spcPts val="0"/>
              </a:spcAft>
              <a:buClr>
                <a:schemeClr val="accent1">
                  <a:lumMod val="60000"/>
                  <a:lumOff val="40000"/>
                </a:schemeClr>
              </a:buClr>
              <a:buFont typeface="Wingdings 2" pitchFamily="18" charset="2"/>
              <a:buNone/>
              <a:defRPr/>
            </a:pPr>
            <a:endParaRPr lang="en-CA" sz="3200" dirty="0">
              <a:solidFill>
                <a:schemeClr val="tx1">
                  <a:lumMod val="65000"/>
                  <a:lumOff val="35000"/>
                </a:schemeClr>
              </a:solidFill>
              <a:ea typeface="+mn-ea"/>
              <a:cs typeface="+mn-cs"/>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04664"/>
            <a:ext cx="8042276" cy="1111624"/>
          </a:xfrm>
          <a:extLst/>
        </p:spPr>
        <p:txBody>
          <a:bodyPr/>
          <a:lstStyle/>
          <a:p>
            <a:pPr>
              <a:defRPr/>
            </a:pPr>
            <a:r>
              <a:rPr lang="en-US" sz="4000" dirty="0"/>
              <a:t>Alberta Civil Liberties Research Centre</a:t>
            </a:r>
          </a:p>
        </p:txBody>
      </p:sp>
      <p:sp>
        <p:nvSpPr>
          <p:cNvPr id="20482" name="Content Placeholder 1"/>
          <p:cNvSpPr>
            <a:spLocks noGrp="1"/>
          </p:cNvSpPr>
          <p:nvPr>
            <p:ph idx="1"/>
          </p:nvPr>
        </p:nvSpPr>
        <p:spPr>
          <a:xfrm>
            <a:off x="287338" y="1557338"/>
            <a:ext cx="8461375" cy="5013325"/>
          </a:xfrm>
        </p:spPr>
        <p:txBody>
          <a:bodyPr/>
          <a:lstStyle/>
          <a:p>
            <a:r>
              <a:rPr lang="en-US">
                <a:latin typeface="Calibri" charset="0"/>
                <a:ea typeface="MS PGothic" charset="0"/>
              </a:rPr>
              <a:t>Established in 1982</a:t>
            </a:r>
          </a:p>
          <a:p>
            <a:r>
              <a:rPr lang="en-US">
                <a:latin typeface="Calibri" charset="0"/>
                <a:ea typeface="MS PGothic" charset="0"/>
              </a:rPr>
              <a:t>Develop educational tools</a:t>
            </a:r>
          </a:p>
          <a:p>
            <a:r>
              <a:rPr lang="en-US">
                <a:latin typeface="Calibri" charset="0"/>
                <a:ea typeface="MS PGothic" charset="0"/>
              </a:rPr>
              <a:t>Offer educational sessions for teachers, students and organizations across Alberta</a:t>
            </a:r>
          </a:p>
          <a:p>
            <a:r>
              <a:rPr lang="en-US">
                <a:latin typeface="Calibri" charset="0"/>
                <a:ea typeface="MS PGothic" charset="0"/>
              </a:rPr>
              <a:t>Research and publish human rights resources for education and information</a:t>
            </a:r>
          </a:p>
          <a:p>
            <a:r>
              <a:rPr lang="en-US">
                <a:latin typeface="Calibri" charset="0"/>
                <a:ea typeface="MS PGothic" charset="0"/>
              </a:rPr>
              <a:t>Refer the public to information and resources on human rights</a:t>
            </a:r>
          </a:p>
          <a:p>
            <a:r>
              <a:rPr lang="en-US">
                <a:latin typeface="Calibri" charset="0"/>
                <a:ea typeface="MS PGothic" charset="0"/>
              </a:rPr>
              <a:t>Do not provide legal representation or advocacy</a:t>
            </a:r>
          </a:p>
          <a:p>
            <a:endParaRPr lang="en-US" sz="2000">
              <a:latin typeface="Calibri" charset="0"/>
              <a:ea typeface="MS PGothic" charset="0"/>
            </a:endParaRPr>
          </a:p>
          <a:p>
            <a:endParaRPr lang="en-CA" sz="2000">
              <a:latin typeface="Calibri" charset="0"/>
              <a:ea typeface="MS PGothic" charset="0"/>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36712"/>
            <a:ext cx="7983165" cy="720080"/>
          </a:xfrm>
          <a:extLst/>
        </p:spPr>
        <p:txBody>
          <a:bodyPr/>
          <a:lstStyle/>
          <a:p>
            <a:pPr algn="ctr">
              <a:defRPr/>
            </a:pPr>
            <a:r>
              <a:rPr lang="en-US" dirty="0"/>
              <a:t>DEFINITIONS</a:t>
            </a:r>
          </a:p>
        </p:txBody>
      </p:sp>
      <p:pic>
        <p:nvPicPr>
          <p:cNvPr id="60418" name="Content Placeholder 4" descr="lgbt.jpg"/>
          <p:cNvPicPr>
            <a:picLocks noGrp="1" noChangeAspect="1"/>
          </p:cNvPicPr>
          <p:nvPr>
            <p:ph idx="1"/>
          </p:nvPr>
        </p:nvPicPr>
        <p:blipFill>
          <a:blip r:embed="rId3">
            <a:extLst>
              <a:ext uri="{28A0092B-C50C-407E-A947-70E740481C1C}">
                <a14:useLocalDpi xmlns:a14="http://schemas.microsoft.com/office/drawing/2010/main" val="0"/>
              </a:ext>
            </a:extLst>
          </a:blip>
          <a:srcRect t="12016" b="12016"/>
          <a:stretch>
            <a:fillRect/>
          </a:stretch>
        </p:blipFill>
        <p:spPr>
          <a:xfrm>
            <a:off x="323850" y="1844675"/>
            <a:ext cx="8496300" cy="3402013"/>
          </a:xfrm>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64704"/>
            <a:ext cx="8042276" cy="720080"/>
          </a:xfrm>
          <a:extLst/>
        </p:spPr>
        <p:txBody>
          <a:bodyPr>
            <a:normAutofit fontScale="90000"/>
          </a:bodyPr>
          <a:lstStyle/>
          <a:p>
            <a:pPr algn="ctr">
              <a:defRPr/>
            </a:pPr>
            <a:r>
              <a:rPr lang="en-US" sz="4800" dirty="0"/>
              <a:t>Sex</a:t>
            </a:r>
          </a:p>
        </p:txBody>
      </p:sp>
      <p:sp>
        <p:nvSpPr>
          <p:cNvPr id="62466" name="Content Placeholder 2"/>
          <p:cNvSpPr>
            <a:spLocks noGrp="1"/>
          </p:cNvSpPr>
          <p:nvPr>
            <p:ph idx="1"/>
          </p:nvPr>
        </p:nvSpPr>
        <p:spPr>
          <a:xfrm>
            <a:off x="549275" y="1422400"/>
            <a:ext cx="8270875" cy="5319713"/>
          </a:xfrm>
        </p:spPr>
        <p:txBody>
          <a:bodyPr/>
          <a:lstStyle/>
          <a:p>
            <a:pPr>
              <a:defRPr/>
            </a:pPr>
            <a:r>
              <a:rPr lang="en-CA" sz="3200" dirty="0">
                <a:latin typeface="Calibri" charset="0"/>
                <a:ea typeface="MS PGothic" charset="0"/>
              </a:rPr>
              <a:t>Medical</a:t>
            </a:r>
            <a:r>
              <a:rPr lang="en-CA" sz="3200" b="1" dirty="0">
                <a:latin typeface="Calibri" charset="0"/>
                <a:ea typeface="MS PGothic" charset="0"/>
              </a:rPr>
              <a:t> </a:t>
            </a:r>
            <a:r>
              <a:rPr lang="en-CA" sz="3200" dirty="0">
                <a:latin typeface="Calibri" charset="0"/>
                <a:ea typeface="MS PGothic" charset="0"/>
              </a:rPr>
              <a:t>classification of a person as male (M), female (F),  or undetermined (U).</a:t>
            </a:r>
          </a:p>
          <a:p>
            <a:pPr>
              <a:defRPr/>
            </a:pPr>
            <a:r>
              <a:rPr lang="en-CA" sz="3200" dirty="0">
                <a:latin typeface="Calibri" charset="0"/>
                <a:ea typeface="MS PGothic" charset="0"/>
              </a:rPr>
              <a:t> Registry classification of M, F, or X (undeclared).</a:t>
            </a:r>
          </a:p>
          <a:p>
            <a:pPr>
              <a:defRPr/>
            </a:pPr>
            <a:r>
              <a:rPr lang="en-CA" sz="3200" dirty="0">
                <a:latin typeface="Calibri" charset="0"/>
                <a:ea typeface="MS PGothic" charset="0"/>
              </a:rPr>
              <a:t>Stats Canada classification of M, F, or I (Intersex).</a:t>
            </a:r>
          </a:p>
          <a:p>
            <a:pPr>
              <a:defRPr/>
            </a:pPr>
            <a:r>
              <a:rPr lang="en-CA" sz="3200" dirty="0">
                <a:latin typeface="Calibri" charset="0"/>
                <a:ea typeface="MS PGothic" charset="0"/>
              </a:rPr>
              <a:t>IOC Olympic classification: testosterone above 10ng/</a:t>
            </a:r>
            <a:r>
              <a:rPr lang="en-CA" sz="3200" dirty="0" err="1">
                <a:latin typeface="Calibri" charset="0"/>
                <a:ea typeface="MS PGothic" charset="0"/>
              </a:rPr>
              <a:t>dL</a:t>
            </a:r>
            <a:r>
              <a:rPr lang="en-CA" sz="3200" dirty="0">
                <a:latin typeface="Calibri" charset="0"/>
                <a:ea typeface="MS PGothic" charset="0"/>
              </a:rPr>
              <a:t>, but only for one gender</a:t>
            </a:r>
          </a:p>
          <a:p>
            <a:pPr>
              <a:defRPr/>
            </a:pPr>
            <a:r>
              <a:rPr lang="en-CA" sz="3200" dirty="0">
                <a:latin typeface="Calibri" charset="0"/>
                <a:ea typeface="MS PGothic" charset="0"/>
              </a:rPr>
              <a:t>Confused yet?</a:t>
            </a:r>
            <a:endParaRPr lang="en-US" sz="3200" dirty="0">
              <a:latin typeface="Calibri" charset="0"/>
              <a:ea typeface="MS PGothic" charset="0"/>
            </a:endParaRPr>
          </a:p>
          <a:p>
            <a:pPr marL="0" indent="0">
              <a:buFont typeface="Wingdings 2" charset="0"/>
              <a:buNone/>
              <a:defRPr/>
            </a:pPr>
            <a:r>
              <a:rPr lang="en-CA" dirty="0">
                <a:latin typeface="Calibri" charset="0"/>
                <a:ea typeface="MS PGothic" charset="0"/>
              </a:rPr>
              <a:t>.</a:t>
            </a:r>
          </a:p>
          <a:p>
            <a:pPr marL="0" indent="0">
              <a:buFont typeface="Wingdings 2" charset="0"/>
              <a:buNone/>
              <a:defRPr/>
            </a:pPr>
            <a:endParaRPr lang="en-US" dirty="0">
              <a:latin typeface="Calibri" charset="0"/>
              <a:ea typeface="MS PGothic" charset="0"/>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755576" y="908720"/>
            <a:ext cx="8042275" cy="581745"/>
          </a:xfrm>
          <a:extLst/>
        </p:spPr>
        <p:txBody>
          <a:bodyPr>
            <a:normAutofit fontScale="90000"/>
          </a:bodyPr>
          <a:lstStyle/>
          <a:p>
            <a:pPr algn="ctr" eaLnBrk="1" hangingPunct="1">
              <a:defRPr/>
            </a:pPr>
            <a:r>
              <a:rPr lang="en-US" dirty="0">
                <a:latin typeface="News Gothic MT" charset="0"/>
              </a:rPr>
              <a:t>Gender</a:t>
            </a:r>
          </a:p>
        </p:txBody>
      </p:sp>
      <p:sp>
        <p:nvSpPr>
          <p:cNvPr id="63490" name="Content Placeholder 2"/>
          <p:cNvSpPr>
            <a:spLocks noGrp="1"/>
          </p:cNvSpPr>
          <p:nvPr>
            <p:ph idx="1"/>
          </p:nvPr>
        </p:nvSpPr>
        <p:spPr>
          <a:xfrm>
            <a:off x="549275" y="1484313"/>
            <a:ext cx="8199438" cy="5373687"/>
          </a:xfrm>
        </p:spPr>
        <p:txBody>
          <a:bodyPr/>
          <a:lstStyle/>
          <a:p>
            <a:pPr>
              <a:lnSpc>
                <a:spcPct val="90000"/>
              </a:lnSpc>
            </a:pPr>
            <a:r>
              <a:rPr lang="en-US" sz="2800" b="1">
                <a:latin typeface="Gothic" charset="0"/>
                <a:ea typeface="MS PGothic" charset="0"/>
                <a:cs typeface="Gothic" charset="0"/>
              </a:rPr>
              <a:t>Gender</a:t>
            </a:r>
            <a:r>
              <a:rPr lang="en-US" sz="2800">
                <a:latin typeface="Gothic" charset="0"/>
                <a:ea typeface="MS PGothic" charset="0"/>
                <a:cs typeface="Gothic" charset="0"/>
              </a:rPr>
              <a:t> has </a:t>
            </a:r>
            <a:r>
              <a:rPr lang="en-CA" sz="2800">
                <a:latin typeface="Gothic" charset="0"/>
                <a:ea typeface="MS PGothic" charset="0"/>
                <a:cs typeface="Gothic" charset="0"/>
              </a:rPr>
              <a:t>traditionally been assigned based upon the sex assigned at birth &amp; restricted to classification as a “male” or “female” (binary gender).</a:t>
            </a:r>
            <a:endParaRPr lang="en-US" sz="2800">
              <a:latin typeface="Gothic" charset="0"/>
              <a:ea typeface="MS PGothic" charset="0"/>
              <a:cs typeface="Gothic" charset="0"/>
            </a:endParaRPr>
          </a:p>
          <a:p>
            <a:pPr eaLnBrk="1" hangingPunct="1">
              <a:lnSpc>
                <a:spcPct val="90000"/>
              </a:lnSpc>
            </a:pPr>
            <a:r>
              <a:rPr lang="en-US" sz="2800" b="1">
                <a:latin typeface="Gothic" charset="0"/>
                <a:ea typeface="MS PGothic" charset="0"/>
                <a:cs typeface="Gothic" charset="0"/>
              </a:rPr>
              <a:t>Gender</a:t>
            </a:r>
            <a:r>
              <a:rPr lang="en-US" sz="2800">
                <a:latin typeface="Gothic" charset="0"/>
                <a:ea typeface="MS PGothic" charset="0"/>
                <a:cs typeface="Gothic" charset="0"/>
              </a:rPr>
              <a:t> has a wider meaning than male or female and refers to the state of being:</a:t>
            </a:r>
          </a:p>
          <a:p>
            <a:pPr lvl="1" eaLnBrk="1" hangingPunct="1">
              <a:lnSpc>
                <a:spcPct val="90000"/>
              </a:lnSpc>
            </a:pPr>
            <a:r>
              <a:rPr lang="en-US" sz="2800">
                <a:latin typeface="Gothic" charset="0"/>
                <a:ea typeface="ＭＳ Ｐゴシック" charset="0"/>
              </a:rPr>
              <a:t>Male</a:t>
            </a:r>
          </a:p>
          <a:p>
            <a:pPr lvl="1" eaLnBrk="1" hangingPunct="1">
              <a:lnSpc>
                <a:spcPct val="90000"/>
              </a:lnSpc>
            </a:pPr>
            <a:r>
              <a:rPr lang="en-US" sz="2800">
                <a:latin typeface="Gothic" charset="0"/>
                <a:ea typeface="ＭＳ Ｐゴシック" charset="0"/>
              </a:rPr>
              <a:t>Female</a:t>
            </a:r>
          </a:p>
          <a:p>
            <a:pPr lvl="1" eaLnBrk="1" hangingPunct="1">
              <a:lnSpc>
                <a:spcPct val="90000"/>
              </a:lnSpc>
            </a:pPr>
            <a:r>
              <a:rPr lang="en-US" sz="2800">
                <a:latin typeface="Gothic" charset="0"/>
                <a:ea typeface="ＭＳ Ｐゴシック" charset="0"/>
              </a:rPr>
              <a:t>Transgender or</a:t>
            </a:r>
          </a:p>
          <a:p>
            <a:pPr lvl="1" eaLnBrk="1" hangingPunct="1">
              <a:lnSpc>
                <a:spcPct val="90000"/>
              </a:lnSpc>
            </a:pPr>
            <a:r>
              <a:rPr lang="en-US" sz="2800">
                <a:latin typeface="Gothic" charset="0"/>
                <a:ea typeface="ＭＳ Ｐゴシック" charset="0"/>
              </a:rPr>
              <a:t>Two-spirited (Aboriginal term that</a:t>
            </a:r>
          </a:p>
          <a:p>
            <a:pPr lvl="1" eaLnBrk="1" hangingPunct="1">
              <a:lnSpc>
                <a:spcPct val="90000"/>
              </a:lnSpc>
            </a:pPr>
            <a:r>
              <a:rPr lang="en-US" sz="2800">
                <a:latin typeface="Gothic" charset="0"/>
                <a:ea typeface="ＭＳ Ｐゴシック" charset="0"/>
              </a:rPr>
              <a:t> embodies male &amp; female)</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73238"/>
            <a:ext cx="9144000" cy="4968875"/>
          </a:xfrm>
        </p:spPr>
        <p:txBody>
          <a:bodyPr/>
          <a:lstStyle/>
          <a:p>
            <a:pPr>
              <a:defRPr/>
            </a:pPr>
            <a:r>
              <a:rPr lang="en-US" b="1" dirty="0"/>
              <a:t>Lesbian - </a:t>
            </a:r>
            <a:r>
              <a:rPr lang="en-US" dirty="0"/>
              <a:t>“A woman who is emotionally, physically, spiritually and/or sexually attracted to women.”</a:t>
            </a:r>
            <a:endParaRPr lang="en-US" b="1" dirty="0"/>
          </a:p>
          <a:p>
            <a:pPr>
              <a:defRPr/>
            </a:pPr>
            <a:r>
              <a:rPr lang="en-US" b="1" dirty="0"/>
              <a:t>Gay - </a:t>
            </a:r>
            <a:r>
              <a:rPr lang="en-US" dirty="0"/>
              <a:t>“A person whose enduring physical, romantic, spiritual, emotional, and/or sexual attractions are to people of the same gender. The word can refer to men or women, although some women prefer “lesbian.” Sometimes used as an umbrella term for the LBGTQ community.”</a:t>
            </a:r>
          </a:p>
          <a:p>
            <a:pPr>
              <a:defRPr/>
            </a:pPr>
            <a:r>
              <a:rPr lang="en-US" b="1" dirty="0"/>
              <a:t>Bisexual - </a:t>
            </a:r>
            <a:r>
              <a:rPr lang="en-US" dirty="0"/>
              <a:t>“A person who is emotionally, physically, spiritually and/or sexually attracted to people of more than one gender, though not necessarily at the same time.”</a:t>
            </a:r>
          </a:p>
          <a:p>
            <a:pPr marL="0" indent="0">
              <a:buFont typeface="Wingdings 2" charset="0"/>
              <a:buNone/>
              <a:defRPr/>
            </a:pPr>
            <a:endParaRPr lang="en-US" dirty="0"/>
          </a:p>
          <a:p>
            <a:pPr>
              <a:defRPr/>
            </a:pPr>
            <a:endParaRPr lang="en-US" dirty="0"/>
          </a:p>
        </p:txBody>
      </p:sp>
      <p:sp>
        <p:nvSpPr>
          <p:cNvPr id="3" name="Title 2"/>
          <p:cNvSpPr>
            <a:spLocks noGrp="1"/>
          </p:cNvSpPr>
          <p:nvPr>
            <p:ph type="title"/>
          </p:nvPr>
        </p:nvSpPr>
        <p:spPr>
          <a:xfrm>
            <a:off x="457200" y="980728"/>
            <a:ext cx="8305800" cy="576064"/>
          </a:xfrm>
          <a:extLst/>
        </p:spPr>
        <p:txBody>
          <a:bodyPr>
            <a:noAutofit/>
          </a:bodyPr>
          <a:lstStyle/>
          <a:p>
            <a:pPr>
              <a:defRPr/>
            </a:pPr>
            <a:r>
              <a:rPr lang="en-US" dirty="0"/>
              <a:t>DEFINITIONS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305800" cy="720080"/>
          </a:xfrm>
          <a:extLst/>
        </p:spPr>
        <p:txBody>
          <a:bodyPr>
            <a:noAutofit/>
          </a:bodyPr>
          <a:lstStyle/>
          <a:p>
            <a:pPr>
              <a:defRPr/>
            </a:pPr>
            <a:r>
              <a:rPr lang="en-US" dirty="0"/>
              <a:t>DEFINITIONS</a:t>
            </a:r>
          </a:p>
        </p:txBody>
      </p:sp>
      <p:sp>
        <p:nvSpPr>
          <p:cNvPr id="68610" name="Content Placeholder 2"/>
          <p:cNvSpPr>
            <a:spLocks noGrp="1"/>
          </p:cNvSpPr>
          <p:nvPr>
            <p:ph idx="1"/>
          </p:nvPr>
        </p:nvSpPr>
        <p:spPr>
          <a:xfrm>
            <a:off x="107950" y="1628775"/>
            <a:ext cx="9036050" cy="5400675"/>
          </a:xfrm>
        </p:spPr>
        <p:txBody>
          <a:bodyPr/>
          <a:lstStyle/>
          <a:p>
            <a:pPr>
              <a:defRPr/>
            </a:pPr>
            <a:r>
              <a:rPr lang="en-CA" b="1" dirty="0">
                <a:latin typeface="Calibri" charset="0"/>
                <a:ea typeface="MS PGothic" charset="0"/>
              </a:rPr>
              <a:t>Trans or Transgender - </a:t>
            </a:r>
            <a:r>
              <a:rPr lang="en-CA" i="1" dirty="0">
                <a:latin typeface="Calibri" charset="0"/>
                <a:ea typeface="MS PGothic" charset="0"/>
              </a:rPr>
              <a:t>“Umbrella terms </a:t>
            </a:r>
            <a:r>
              <a:rPr lang="en-CA" dirty="0">
                <a:latin typeface="Calibri" charset="0"/>
                <a:ea typeface="MS PGothic" charset="0"/>
              </a:rPr>
              <a:t>that describe people with diverse gender identities and gender expressions that do not conform to stereotypical ideas about what it means to be a girl/woman or boy/man in society</a:t>
            </a:r>
            <a:r>
              <a:rPr lang="mr-IN" dirty="0">
                <a:latin typeface="Calibri" charset="0"/>
                <a:ea typeface="MS PGothic" charset="0"/>
              </a:rPr>
              <a:t>…</a:t>
            </a:r>
            <a:r>
              <a:rPr lang="en-CA" dirty="0">
                <a:latin typeface="Calibri" charset="0"/>
                <a:ea typeface="MS PGothic" charset="0"/>
              </a:rPr>
              <a:t>It includes but is not limited to people who identify as transgender, transsexual, cross-dressers or gender non-conforming (gender variant or gender-queer).”</a:t>
            </a:r>
          </a:p>
          <a:p>
            <a:pPr>
              <a:buFont typeface="Arial"/>
              <a:buChar char="•"/>
              <a:defRPr/>
            </a:pPr>
            <a:r>
              <a:rPr lang="en-CA" b="1" dirty="0">
                <a:latin typeface="Calibri" charset="0"/>
                <a:ea typeface="MS PGothic" charset="0"/>
              </a:rPr>
              <a:t>Transsexual </a:t>
            </a:r>
            <a:r>
              <a:rPr lang="mr-IN" b="1" dirty="0">
                <a:latin typeface="Calibri" charset="0"/>
                <a:ea typeface="MS PGothic" charset="0"/>
              </a:rPr>
              <a:t>–</a:t>
            </a:r>
            <a:r>
              <a:rPr lang="en-CA" b="1" dirty="0">
                <a:latin typeface="Calibri" charset="0"/>
                <a:ea typeface="MS PGothic" charset="0"/>
              </a:rPr>
              <a:t> </a:t>
            </a:r>
            <a:r>
              <a:rPr lang="en-CA" dirty="0">
                <a:latin typeface="Calibri" charset="0"/>
                <a:ea typeface="MS PGothic" charset="0"/>
              </a:rPr>
              <a:t>“A person whose gender identity differs from their sex assigned at birth. They may or may not undergo medically supportive treatments to align their bodies with their gender identity, such as hormone therapy, sex </a:t>
            </a:r>
          </a:p>
          <a:p>
            <a:pPr marL="0" indent="0">
              <a:buFont typeface="Wingdings 2" charset="0"/>
              <a:buNone/>
              <a:defRPr/>
            </a:pPr>
            <a:r>
              <a:rPr lang="en-CA" dirty="0">
                <a:latin typeface="Calibri" charset="0"/>
                <a:ea typeface="MS PGothic" charset="0"/>
              </a:rPr>
              <a:t>    </a:t>
            </a:r>
            <a:r>
              <a:rPr lang="en-CA" dirty="0" err="1">
                <a:latin typeface="Calibri" charset="0"/>
                <a:ea typeface="MS PGothic" charset="0"/>
              </a:rPr>
              <a:t>confIrmation</a:t>
            </a:r>
            <a:r>
              <a:rPr lang="en-CA" dirty="0">
                <a:latin typeface="Calibri" charset="0"/>
                <a:ea typeface="MS PGothic" charset="0"/>
              </a:rPr>
              <a:t> surgery or other procedures or changes.”</a:t>
            </a:r>
          </a:p>
          <a:p>
            <a:pPr>
              <a:defRPr/>
            </a:pPr>
            <a:endParaRPr lang="en-US" dirty="0">
              <a:latin typeface="Calibri" charset="0"/>
              <a:ea typeface="MS PGothic" charset="0"/>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388" y="1484313"/>
            <a:ext cx="8713787" cy="5257800"/>
          </a:xfrm>
        </p:spPr>
        <p:txBody>
          <a:bodyPr/>
          <a:lstStyle/>
          <a:p>
            <a:pPr>
              <a:defRPr/>
            </a:pPr>
            <a:r>
              <a:rPr lang="en-US" b="1" dirty="0"/>
              <a:t>Queer - </a:t>
            </a:r>
            <a:r>
              <a:rPr lang="en-US" dirty="0"/>
              <a:t>“Formerly derogatory slang term used to identify LGBT people. Some members of the LGBT community have embraced and reinvented this term as a positive and proud political identifier when speaking among and about themselves.”</a:t>
            </a:r>
          </a:p>
          <a:p>
            <a:pPr>
              <a:buFont typeface="Arial"/>
              <a:buChar char="•"/>
              <a:defRPr/>
            </a:pPr>
            <a:r>
              <a:rPr lang="en-US" b="1" dirty="0"/>
              <a:t>Questioning - </a:t>
            </a:r>
            <a:r>
              <a:rPr lang="en-US" dirty="0"/>
              <a:t>“A period where a person explores their own sexual and/or gender identity, reflecting on such things as upbringing, expectations from others, and inner landscape. The person may not be certain if they are gay, lesbian, bisexual, or trans and may be trying to figure out </a:t>
            </a:r>
          </a:p>
          <a:p>
            <a:pPr marL="0" indent="0">
              <a:buFont typeface="Wingdings 2" charset="0"/>
              <a:buNone/>
              <a:defRPr/>
            </a:pPr>
            <a:r>
              <a:rPr lang="en-US" dirty="0"/>
              <a:t>    how to identify themselves.”</a:t>
            </a:r>
          </a:p>
        </p:txBody>
      </p:sp>
      <p:sp>
        <p:nvSpPr>
          <p:cNvPr id="3" name="Title 2"/>
          <p:cNvSpPr>
            <a:spLocks noGrp="1"/>
          </p:cNvSpPr>
          <p:nvPr>
            <p:ph type="title"/>
          </p:nvPr>
        </p:nvSpPr>
        <p:spPr>
          <a:xfrm>
            <a:off x="457200" y="704088"/>
            <a:ext cx="8305800" cy="708688"/>
          </a:xfrm>
          <a:extLst/>
        </p:spPr>
        <p:txBody>
          <a:bodyPr>
            <a:noAutofit/>
          </a:bodyPr>
          <a:lstStyle/>
          <a:p>
            <a:pPr>
              <a:defRPr/>
            </a:pPr>
            <a:r>
              <a:rPr lang="en-US" dirty="0"/>
              <a:t>DEFINITIONS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Content Placeholder 1"/>
          <p:cNvSpPr>
            <a:spLocks noGrp="1"/>
          </p:cNvSpPr>
          <p:nvPr>
            <p:ph idx="1"/>
          </p:nvPr>
        </p:nvSpPr>
        <p:spPr>
          <a:xfrm>
            <a:off x="457200" y="1557338"/>
            <a:ext cx="8435975" cy="5300662"/>
          </a:xfrm>
        </p:spPr>
        <p:txBody>
          <a:bodyPr/>
          <a:lstStyle/>
          <a:p>
            <a:r>
              <a:rPr lang="en-US" b="1">
                <a:latin typeface="Calibri" charset="0"/>
                <a:ea typeface="MS PGothic" charset="0"/>
              </a:rPr>
              <a:t>Intersex</a:t>
            </a:r>
            <a:r>
              <a:rPr lang="en-US">
                <a:latin typeface="Calibri" charset="0"/>
                <a:ea typeface="MS PGothic" charset="0"/>
              </a:rPr>
              <a:t> </a:t>
            </a:r>
            <a:r>
              <a:rPr lang="mr-IN">
                <a:latin typeface="Mangal" charset="0"/>
                <a:ea typeface="MS PGothic" charset="0"/>
              </a:rPr>
              <a:t>–</a:t>
            </a:r>
            <a:r>
              <a:rPr lang="en-US">
                <a:latin typeface="Calibri" charset="0"/>
                <a:ea typeface="MS PGothic" charset="0"/>
              </a:rPr>
              <a:t> “A term used to describe a person born with reproductive systems, chromosomes and/or hormones that are not easily characterized as male or female. This might include a woman with XY chromosomes or a man with ovaries instead of testes. Intersex characteristics occur in one out of every 1,500 births. Typically intersex people are assigned one sex, male or female, at birth. Some intersex people identify with their assigned sex, while others do not, and some choose to identify as intersex. Intersex people may or may not identify as trans or transgender.”</a:t>
            </a:r>
          </a:p>
        </p:txBody>
      </p:sp>
      <p:sp>
        <p:nvSpPr>
          <p:cNvPr id="3" name="Title 2"/>
          <p:cNvSpPr>
            <a:spLocks noGrp="1"/>
          </p:cNvSpPr>
          <p:nvPr>
            <p:ph type="title"/>
          </p:nvPr>
        </p:nvSpPr>
        <p:spPr>
          <a:xfrm>
            <a:off x="457200" y="704088"/>
            <a:ext cx="8305800" cy="780696"/>
          </a:xfrm>
          <a:extLst/>
        </p:spPr>
        <p:txBody>
          <a:bodyPr/>
          <a:lstStyle/>
          <a:p>
            <a:pPr>
              <a:defRPr/>
            </a:pPr>
            <a:r>
              <a:rPr lang="en-US" dirty="0"/>
              <a:t>DEFINITIONS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1"/>
          <p:cNvSpPr>
            <a:spLocks noGrp="1"/>
          </p:cNvSpPr>
          <p:nvPr>
            <p:ph idx="1"/>
          </p:nvPr>
        </p:nvSpPr>
        <p:spPr>
          <a:xfrm>
            <a:off x="457200" y="1557338"/>
            <a:ext cx="8362950" cy="5184775"/>
          </a:xfrm>
        </p:spPr>
        <p:txBody>
          <a:bodyPr/>
          <a:lstStyle/>
          <a:p>
            <a:r>
              <a:rPr lang="en-US" sz="2800" b="1" dirty="0">
                <a:latin typeface="Calibri" charset="0"/>
                <a:ea typeface="MS PGothic" charset="0"/>
              </a:rPr>
              <a:t>Ally</a:t>
            </a:r>
            <a:r>
              <a:rPr lang="en-US" sz="2800" dirty="0">
                <a:latin typeface="Calibri" charset="0"/>
                <a:ea typeface="MS PGothic" charset="0"/>
              </a:rPr>
              <a:t> </a:t>
            </a:r>
            <a:r>
              <a:rPr lang="mr-IN" sz="2800" dirty="0">
                <a:latin typeface="Mangal" charset="0"/>
                <a:ea typeface="MS PGothic" charset="0"/>
              </a:rPr>
              <a:t>–</a:t>
            </a:r>
            <a:r>
              <a:rPr lang="en-US" sz="2800" dirty="0">
                <a:latin typeface="Calibri" charset="0"/>
                <a:ea typeface="MS PGothic" charset="0"/>
              </a:rPr>
              <a:t> “A person who works to end a form of oppression that gives them privilege(s). Allies listen to, and are guided by, communities and individuals affected by oppression. Forms of oppression include: able-ism, ageism, </a:t>
            </a:r>
            <a:r>
              <a:rPr lang="en-US" sz="2800" dirty="0" err="1">
                <a:latin typeface="Calibri" charset="0"/>
                <a:ea typeface="MS PGothic" charset="0"/>
              </a:rPr>
              <a:t>audism</a:t>
            </a:r>
            <a:r>
              <a:rPr lang="en-US" sz="2800" dirty="0">
                <a:latin typeface="Calibri" charset="0"/>
                <a:ea typeface="MS PGothic" charset="0"/>
              </a:rPr>
              <a:t>, classism, </a:t>
            </a:r>
            <a:r>
              <a:rPr lang="en-US" sz="2800" dirty="0" err="1">
                <a:latin typeface="Calibri" charset="0"/>
                <a:ea typeface="MS PGothic" charset="0"/>
              </a:rPr>
              <a:t>biphobia</a:t>
            </a:r>
            <a:r>
              <a:rPr lang="en-US" sz="2800" dirty="0">
                <a:latin typeface="Calibri" charset="0"/>
                <a:ea typeface="MS PGothic" charset="0"/>
              </a:rPr>
              <a:t>, homophobia, </a:t>
            </a:r>
            <a:r>
              <a:rPr lang="en-US" sz="2800" dirty="0" err="1">
                <a:latin typeface="Calibri" charset="0"/>
                <a:ea typeface="MS PGothic" charset="0"/>
              </a:rPr>
              <a:t>transphobia</a:t>
            </a:r>
            <a:r>
              <a:rPr lang="en-US" sz="2800" dirty="0">
                <a:latin typeface="Calibri" charset="0"/>
                <a:ea typeface="MS PGothic" charset="0"/>
              </a:rPr>
              <a:t>, racism, sexism, and others.”</a:t>
            </a:r>
          </a:p>
          <a:p>
            <a:r>
              <a:rPr lang="en-US" sz="2800" b="1" dirty="0" err="1">
                <a:latin typeface="Calibri" charset="0"/>
                <a:ea typeface="MS PGothic" charset="0"/>
              </a:rPr>
              <a:t>Assexual</a:t>
            </a:r>
            <a:r>
              <a:rPr lang="en-US" sz="2800" dirty="0">
                <a:latin typeface="Calibri" charset="0"/>
                <a:ea typeface="MS PGothic" charset="0"/>
              </a:rPr>
              <a:t> </a:t>
            </a:r>
            <a:r>
              <a:rPr lang="mr-IN" sz="2800" dirty="0">
                <a:latin typeface="Mangal" charset="0"/>
                <a:ea typeface="MS PGothic" charset="0"/>
              </a:rPr>
              <a:t>–</a:t>
            </a:r>
            <a:r>
              <a:rPr lang="en-US" sz="2800" dirty="0">
                <a:latin typeface="Calibri" charset="0"/>
                <a:ea typeface="MS PGothic" charset="0"/>
              </a:rPr>
              <a:t> “A sexual orientation where a person experiences little or no sexual attraction.”</a:t>
            </a:r>
          </a:p>
          <a:p>
            <a:endParaRPr lang="en-US" dirty="0">
              <a:latin typeface="Calibri" charset="0"/>
              <a:ea typeface="MS PGothic" charset="0"/>
            </a:endParaRPr>
          </a:p>
        </p:txBody>
      </p:sp>
      <p:sp>
        <p:nvSpPr>
          <p:cNvPr id="3" name="Title 2"/>
          <p:cNvSpPr>
            <a:spLocks noGrp="1"/>
          </p:cNvSpPr>
          <p:nvPr>
            <p:ph type="title"/>
          </p:nvPr>
        </p:nvSpPr>
        <p:spPr>
          <a:xfrm>
            <a:off x="457200" y="704088"/>
            <a:ext cx="8305800" cy="780696"/>
          </a:xfrm>
          <a:extLst/>
        </p:spPr>
        <p:txBody>
          <a:bodyPr/>
          <a:lstStyle/>
          <a:p>
            <a:pPr>
              <a:defRPr/>
            </a:pPr>
            <a:r>
              <a:rPr lang="en-US" dirty="0"/>
              <a:t>DEFINITIONS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Content Placeholder 1"/>
          <p:cNvSpPr>
            <a:spLocks noGrp="1"/>
          </p:cNvSpPr>
          <p:nvPr>
            <p:ph idx="1"/>
          </p:nvPr>
        </p:nvSpPr>
        <p:spPr>
          <a:xfrm>
            <a:off x="457200" y="1628775"/>
            <a:ext cx="8435975" cy="5040313"/>
          </a:xfrm>
        </p:spPr>
        <p:txBody>
          <a:bodyPr/>
          <a:lstStyle/>
          <a:p>
            <a:r>
              <a:rPr lang="en-US" sz="2800" b="1" dirty="0">
                <a:latin typeface="Calibri" charset="0"/>
                <a:ea typeface="MS PGothic" charset="0"/>
              </a:rPr>
              <a:t>Pansexual</a:t>
            </a:r>
            <a:r>
              <a:rPr lang="en-US" sz="2800" dirty="0">
                <a:latin typeface="Calibri" charset="0"/>
                <a:ea typeface="MS PGothic" charset="0"/>
              </a:rPr>
              <a:t> </a:t>
            </a:r>
            <a:r>
              <a:rPr lang="mr-IN" sz="2800" dirty="0">
                <a:latin typeface="Mangal" charset="0"/>
                <a:ea typeface="MS PGothic" charset="0"/>
              </a:rPr>
              <a:t>–</a:t>
            </a:r>
            <a:r>
              <a:rPr lang="en-US" sz="2800" dirty="0">
                <a:latin typeface="Calibri" charset="0"/>
                <a:ea typeface="MS PGothic" charset="0"/>
              </a:rPr>
              <a:t> “A person who has the potential for romantic and sexual attraction to people of any gender or sex.”</a:t>
            </a:r>
            <a:endParaRPr lang="en-US" altLang="ja-JP" sz="2400" dirty="0">
              <a:latin typeface="Calibri" charset="0"/>
              <a:ea typeface="MS PGothic" charset="0"/>
            </a:endParaRPr>
          </a:p>
          <a:p>
            <a:r>
              <a:rPr lang="en-US" sz="2800" b="1" dirty="0" err="1">
                <a:latin typeface="Calibri" charset="0"/>
                <a:ea typeface="MS PGothic" charset="0"/>
              </a:rPr>
              <a:t>Cisgender</a:t>
            </a:r>
            <a:r>
              <a:rPr lang="en-US" sz="2800" dirty="0">
                <a:latin typeface="Calibri" charset="0"/>
                <a:ea typeface="MS PGothic" charset="0"/>
              </a:rPr>
              <a:t> </a:t>
            </a:r>
            <a:r>
              <a:rPr lang="mr-IN" sz="2800" dirty="0">
                <a:latin typeface="Mangal" charset="0"/>
                <a:ea typeface="MS PGothic" charset="0"/>
              </a:rPr>
              <a:t>–</a:t>
            </a:r>
            <a:r>
              <a:rPr lang="en-US" sz="2800" dirty="0">
                <a:latin typeface="Calibri" charset="0"/>
                <a:ea typeface="MS PGothic" charset="0"/>
              </a:rPr>
              <a:t> Another term “used to explain the phenomena where a person’s gender identity is in line with or “matches” the sex they were assigned at birth. </a:t>
            </a:r>
            <a:r>
              <a:rPr lang="en-US" sz="2800" dirty="0" err="1">
                <a:latin typeface="Calibri" charset="0"/>
                <a:ea typeface="MS PGothic" charset="0"/>
              </a:rPr>
              <a:t>Cis</a:t>
            </a:r>
            <a:r>
              <a:rPr lang="en-US" sz="2800" dirty="0">
                <a:latin typeface="Calibri" charset="0"/>
                <a:ea typeface="MS PGothic" charset="0"/>
              </a:rPr>
              <a:t> can also be used as a prefix to an assortment of words to refer to the alignment of gender identity and the assigned at birth sex status including; </a:t>
            </a:r>
            <a:r>
              <a:rPr lang="en-US" sz="2800" dirty="0" err="1">
                <a:latin typeface="Calibri" charset="0"/>
                <a:ea typeface="MS PGothic" charset="0"/>
              </a:rPr>
              <a:t>cisnormativity</a:t>
            </a:r>
            <a:r>
              <a:rPr lang="en-US" sz="2800" dirty="0">
                <a:latin typeface="Calibri" charset="0"/>
                <a:ea typeface="MS PGothic" charset="0"/>
              </a:rPr>
              <a:t>, </a:t>
            </a:r>
            <a:r>
              <a:rPr lang="en-US" sz="2800" dirty="0" err="1">
                <a:latin typeface="Calibri" charset="0"/>
                <a:ea typeface="MS PGothic" charset="0"/>
              </a:rPr>
              <a:t>cissexual</a:t>
            </a:r>
            <a:r>
              <a:rPr lang="en-US" sz="2800" dirty="0">
                <a:latin typeface="Calibri" charset="0"/>
                <a:ea typeface="MS PGothic" charset="0"/>
              </a:rPr>
              <a:t>, </a:t>
            </a:r>
            <a:r>
              <a:rPr lang="en-US" sz="2800" dirty="0" err="1">
                <a:latin typeface="Calibri" charset="0"/>
                <a:ea typeface="MS PGothic" charset="0"/>
              </a:rPr>
              <a:t>cisgender</a:t>
            </a:r>
            <a:r>
              <a:rPr lang="en-US" sz="2800" dirty="0">
                <a:latin typeface="Calibri" charset="0"/>
                <a:ea typeface="MS PGothic" charset="0"/>
              </a:rPr>
              <a:t>, </a:t>
            </a:r>
            <a:r>
              <a:rPr lang="en-US" sz="2800" dirty="0" err="1">
                <a:latin typeface="Calibri" charset="0"/>
                <a:ea typeface="MS PGothic" charset="0"/>
              </a:rPr>
              <a:t>cis</a:t>
            </a:r>
            <a:r>
              <a:rPr lang="en-US" sz="2800" dirty="0">
                <a:latin typeface="Calibri" charset="0"/>
                <a:ea typeface="MS PGothic" charset="0"/>
              </a:rPr>
              <a:t> male, </a:t>
            </a:r>
          </a:p>
          <a:p>
            <a:pPr marL="0" indent="0">
              <a:buNone/>
            </a:pPr>
            <a:r>
              <a:rPr lang="en-US" sz="2800" dirty="0">
                <a:latin typeface="Calibri" charset="0"/>
                <a:ea typeface="MS PGothic" charset="0"/>
              </a:rPr>
              <a:t>    and </a:t>
            </a:r>
            <a:r>
              <a:rPr lang="en-US" sz="2800" dirty="0" err="1">
                <a:latin typeface="Calibri" charset="0"/>
                <a:ea typeface="MS PGothic" charset="0"/>
              </a:rPr>
              <a:t>cis</a:t>
            </a:r>
            <a:r>
              <a:rPr lang="en-US" sz="2800" dirty="0">
                <a:latin typeface="Calibri" charset="0"/>
                <a:ea typeface="MS PGothic" charset="0"/>
              </a:rPr>
              <a:t> female.”</a:t>
            </a:r>
          </a:p>
          <a:p>
            <a:endParaRPr lang="en-US" dirty="0">
              <a:latin typeface="Calibri" charset="0"/>
              <a:ea typeface="MS PGothic" charset="0"/>
            </a:endParaRPr>
          </a:p>
        </p:txBody>
      </p:sp>
      <p:sp>
        <p:nvSpPr>
          <p:cNvPr id="3" name="Title 2"/>
          <p:cNvSpPr>
            <a:spLocks noGrp="1"/>
          </p:cNvSpPr>
          <p:nvPr>
            <p:ph type="title"/>
          </p:nvPr>
        </p:nvSpPr>
        <p:spPr>
          <a:xfrm>
            <a:off x="457200" y="704088"/>
            <a:ext cx="8305800" cy="852704"/>
          </a:xfrm>
          <a:extLst/>
        </p:spPr>
        <p:txBody>
          <a:bodyPr/>
          <a:lstStyle/>
          <a:p>
            <a:pPr>
              <a:defRPr/>
            </a:pPr>
            <a:r>
              <a:rPr lang="en-US" dirty="0"/>
              <a:t>DEFINITIONS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1"/>
          <p:cNvSpPr>
            <a:spLocks noGrp="1"/>
          </p:cNvSpPr>
          <p:nvPr>
            <p:ph idx="1"/>
          </p:nvPr>
        </p:nvSpPr>
        <p:spPr>
          <a:xfrm>
            <a:off x="457200" y="1484313"/>
            <a:ext cx="8507413" cy="5373687"/>
          </a:xfrm>
        </p:spPr>
        <p:txBody>
          <a:bodyPr/>
          <a:lstStyle/>
          <a:p>
            <a:r>
              <a:rPr lang="en-US" b="1">
                <a:latin typeface="Calibri" charset="0"/>
                <a:ea typeface="MS PGothic" charset="0"/>
              </a:rPr>
              <a:t>Two-Spirit - </a:t>
            </a:r>
            <a:r>
              <a:rPr lang="en-US">
                <a:latin typeface="Calibri" charset="0"/>
                <a:ea typeface="MS PGothic" charset="0"/>
              </a:rPr>
              <a:t>“A term used by Indigenous People to describe from a cultural perspective people who are gay, lesbian, bisexual, trans, or intersex. It is used to capture a concept that exists in many different Indigenous cultures and languages. For some, the term two-spirit describes a societal and spiritual role that certain people played within traditional societies; they were often mediators, keepers of certain ceremonies; they transcended accepted roles of men and women, and filled a role as an established middle gender.”</a:t>
            </a:r>
          </a:p>
        </p:txBody>
      </p:sp>
      <p:sp>
        <p:nvSpPr>
          <p:cNvPr id="3" name="Title 2"/>
          <p:cNvSpPr>
            <a:spLocks noGrp="1"/>
          </p:cNvSpPr>
          <p:nvPr>
            <p:ph type="title"/>
          </p:nvPr>
        </p:nvSpPr>
        <p:spPr>
          <a:xfrm>
            <a:off x="457200" y="704088"/>
            <a:ext cx="8305800" cy="708688"/>
          </a:xfrm>
          <a:extLst/>
        </p:spPr>
        <p:txBody>
          <a:bodyPr>
            <a:normAutofit fontScale="90000"/>
          </a:bodyPr>
          <a:lstStyle/>
          <a:p>
            <a:pPr>
              <a:defRPr/>
            </a:pPr>
            <a:r>
              <a:rPr lang="en-US" dirty="0"/>
              <a:t>DEFINITIONS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836712"/>
            <a:ext cx="8042276" cy="806824"/>
          </a:xfrm>
          <a:extLst/>
        </p:spPr>
        <p:txBody>
          <a:bodyPr/>
          <a:lstStyle/>
          <a:p>
            <a:pPr algn="ctr">
              <a:defRPr/>
            </a:pPr>
            <a:r>
              <a:rPr lang="en-US" dirty="0"/>
              <a:t>Speaker Biographies</a:t>
            </a:r>
          </a:p>
        </p:txBody>
      </p:sp>
      <p:sp>
        <p:nvSpPr>
          <p:cNvPr id="21506" name="Content Placeholder 1"/>
          <p:cNvSpPr>
            <a:spLocks noGrp="1"/>
          </p:cNvSpPr>
          <p:nvPr>
            <p:ph idx="1"/>
          </p:nvPr>
        </p:nvSpPr>
        <p:spPr>
          <a:xfrm>
            <a:off x="539750" y="1773238"/>
            <a:ext cx="8042275" cy="4457700"/>
          </a:xfrm>
        </p:spPr>
        <p:txBody>
          <a:bodyPr/>
          <a:lstStyle/>
          <a:p>
            <a:pPr marL="0" indent="0">
              <a:buFont typeface="Wingdings 2" charset="0"/>
              <a:buNone/>
              <a:defRPr/>
            </a:pPr>
            <a:r>
              <a:rPr lang="en-CA" sz="1400" b="1" dirty="0">
                <a:latin typeface="Calibri" charset="0"/>
                <a:ea typeface="MS PGothic" charset="0"/>
              </a:rPr>
              <a:t>Heather Forester </a:t>
            </a:r>
            <a:r>
              <a:rPr lang="en-CA" sz="1400" dirty="0">
                <a:latin typeface="Calibri" charset="0"/>
                <a:ea typeface="MS PGothic" charset="0"/>
              </a:rPr>
              <a:t>has</a:t>
            </a:r>
            <a:r>
              <a:rPr lang="en-CA" sz="1400" b="1" dirty="0">
                <a:latin typeface="Calibri" charset="0"/>
                <a:ea typeface="MS PGothic" charset="0"/>
              </a:rPr>
              <a:t> </a:t>
            </a:r>
            <a:r>
              <a:rPr lang="en-CA" sz="1400" dirty="0">
                <a:latin typeface="Calibri" charset="0"/>
                <a:ea typeface="MS PGothic" charset="0"/>
              </a:rPr>
              <a:t>practiced law in Alberta for over 30 years. She recently acted as a Research Associate and is now a Human Rights Educator with the Alberta Civil Liberties Research Centre (ACLRC).</a:t>
            </a:r>
          </a:p>
          <a:p>
            <a:pPr marL="0" indent="0">
              <a:buFont typeface="Wingdings 2" charset="0"/>
              <a:buNone/>
              <a:defRPr/>
            </a:pPr>
            <a:endParaRPr lang="en-US" sz="1400" dirty="0">
              <a:latin typeface="Calibri" charset="0"/>
              <a:ea typeface="MS PGothic" charset="0"/>
            </a:endParaRPr>
          </a:p>
          <a:p>
            <a:pPr marL="0" indent="0">
              <a:buFont typeface="Wingdings 2" charset="0"/>
              <a:buNone/>
              <a:defRPr/>
            </a:pPr>
            <a:r>
              <a:rPr lang="en-CA" sz="1400" b="1" dirty="0">
                <a:latin typeface="Calibri" charset="0"/>
                <a:ea typeface="MS PGothic" charset="0"/>
              </a:rPr>
              <a:t>Melissa L. </a:t>
            </a:r>
            <a:r>
              <a:rPr lang="en-CA" sz="1400" b="1" dirty="0" err="1">
                <a:latin typeface="Calibri" charset="0"/>
                <a:ea typeface="MS PGothic" charset="0"/>
              </a:rPr>
              <a:t>Luhtanen</a:t>
            </a:r>
            <a:r>
              <a:rPr lang="en-CA" sz="1400" b="1" dirty="0">
                <a:latin typeface="Calibri" charset="0"/>
                <a:ea typeface="MS PGothic" charset="0"/>
              </a:rPr>
              <a:t> </a:t>
            </a:r>
            <a:r>
              <a:rPr lang="en-CA" sz="1400" dirty="0">
                <a:latin typeface="Calibri" charset="0"/>
                <a:ea typeface="MS PGothic" charset="0"/>
              </a:rPr>
              <a:t>is Senior Legal Counsel for the Alberta Human Rights Commission.</a:t>
            </a:r>
          </a:p>
          <a:p>
            <a:pPr marL="0" indent="0">
              <a:buFont typeface="Wingdings 2" charset="0"/>
              <a:buNone/>
              <a:defRPr/>
            </a:pPr>
            <a:endParaRPr lang="en-CA" sz="1400" dirty="0">
              <a:latin typeface="Calibri" charset="0"/>
              <a:ea typeface="MS PGothic" charset="0"/>
            </a:endParaRPr>
          </a:p>
          <a:p>
            <a:pPr marL="0" indent="0">
              <a:buFont typeface="Wingdings 2" charset="0"/>
              <a:buNone/>
              <a:defRPr/>
            </a:pPr>
            <a:r>
              <a:rPr lang="en-CA" sz="1400" b="1" dirty="0">
                <a:latin typeface="Calibri" charset="0"/>
                <a:ea typeface="MS PGothic" charset="0"/>
              </a:rPr>
              <a:t>Angela Reid </a:t>
            </a:r>
            <a:r>
              <a:rPr lang="en-CA" sz="1400" dirty="0">
                <a:latin typeface="Calibri" charset="0"/>
                <a:ea typeface="MS PGothic" charset="0"/>
              </a:rPr>
              <a:t>has been a part of the </a:t>
            </a:r>
            <a:r>
              <a:rPr lang="en-US" sz="1400" dirty="0">
                <a:latin typeface="Calibri" charset="0"/>
                <a:ea typeface="MS PGothic" charset="0"/>
              </a:rPr>
              <a:t>Trans Equality Society of Alberta (TESA)</a:t>
            </a:r>
            <a:r>
              <a:rPr lang="en-CA" sz="1400" dirty="0">
                <a:latin typeface="Calibri" charset="0"/>
                <a:ea typeface="MS PGothic" charset="0"/>
              </a:rPr>
              <a:t> for several years, focusing on legal and medical power structures that affect trans person's lives. In 2014 she was able to successfully argue for a fully self-declared Canadian passport, years before passport regulations were changed to allow this. She enjoys a wide diversity of experiences, is currently working as an electronics technologist for a major oilfield services company, and plays competitive roller derby with Calgary's All-star team and Team Alberta.</a:t>
            </a:r>
          </a:p>
          <a:p>
            <a:pPr marL="0" indent="0">
              <a:buFont typeface="Wingdings 2" charset="0"/>
              <a:buNone/>
              <a:defRPr/>
            </a:pPr>
            <a:endParaRPr lang="en-CA" sz="1400" dirty="0">
              <a:latin typeface="Calibri" charset="0"/>
              <a:ea typeface="MS PGothic" charset="0"/>
            </a:endParaRPr>
          </a:p>
          <a:p>
            <a:pPr marL="0" indent="0">
              <a:buFont typeface="Wingdings 2" charset="0"/>
              <a:buNone/>
              <a:defRPr/>
            </a:pPr>
            <a:r>
              <a:rPr lang="en-US" sz="1400" b="1" dirty="0">
                <a:latin typeface="Calibri" charset="0"/>
                <a:ea typeface="MS PGothic" charset="0"/>
              </a:rPr>
              <a:t>Holly </a:t>
            </a:r>
            <a:r>
              <a:rPr lang="en-US" sz="1400" b="1" dirty="0" err="1">
                <a:latin typeface="Calibri" charset="0"/>
                <a:ea typeface="MS PGothic" charset="0"/>
              </a:rPr>
              <a:t>Tomm</a:t>
            </a:r>
            <a:r>
              <a:rPr lang="en-US" sz="1400" b="1" dirty="0">
                <a:latin typeface="Calibri" charset="0"/>
                <a:ea typeface="MS PGothic" charset="0"/>
              </a:rPr>
              <a:t> </a:t>
            </a:r>
            <a:r>
              <a:rPr lang="en-US" sz="1400" dirty="0">
                <a:latin typeface="Calibri" charset="0"/>
                <a:ea typeface="MS PGothic" charset="0"/>
              </a:rPr>
              <a:t>was recently elected to a second annual term as a Board Member/Director and Secretary for the TESA. Holly has been an active advocate in the transgender community for several years and has made presentations to various youth groups, university classes and fundraising events on behalf of the transgender community. Along with her active participation in the promotion of</a:t>
            </a:r>
          </a:p>
          <a:p>
            <a:pPr marL="0" indent="0">
              <a:buFont typeface="Wingdings 2" charset="0"/>
              <a:buNone/>
              <a:defRPr/>
            </a:pPr>
            <a:r>
              <a:rPr lang="en-US" sz="1400" dirty="0">
                <a:latin typeface="Calibri" charset="0"/>
                <a:ea typeface="MS PGothic" charset="0"/>
              </a:rPr>
              <a:t>LGBTQ+ rights Holly has also contributed to policy for a provincial political party within</a:t>
            </a:r>
          </a:p>
          <a:p>
            <a:pPr marL="0" indent="0">
              <a:buFont typeface="Wingdings 2" charset="0"/>
              <a:buNone/>
              <a:defRPr/>
            </a:pPr>
            <a:r>
              <a:rPr lang="en-US" sz="1400" dirty="0">
                <a:latin typeface="Calibri" charset="0"/>
                <a:ea typeface="MS PGothic" charset="0"/>
              </a:rPr>
              <a:t>Alberta. Holly is also employed as the Business Development Lead at Alberta’s largest</a:t>
            </a:r>
          </a:p>
          <a:p>
            <a:pPr marL="0" indent="0">
              <a:buFont typeface="Wingdings 2" charset="0"/>
              <a:buNone/>
              <a:defRPr/>
            </a:pPr>
            <a:r>
              <a:rPr lang="en-US" sz="1400" dirty="0">
                <a:latin typeface="Calibri" charset="0"/>
                <a:ea typeface="MS PGothic" charset="0"/>
              </a:rPr>
              <a:t> independent chemical solution provider to the hospitality industry.</a:t>
            </a:r>
          </a:p>
          <a:p>
            <a:pPr>
              <a:defRPr/>
            </a:pPr>
            <a:endParaRPr lang="en-CA" sz="1400" dirty="0">
              <a:latin typeface="Calibri" charset="0"/>
              <a:ea typeface="MS PGothic" charset="0"/>
            </a:endParaRPr>
          </a:p>
          <a:p>
            <a:pPr marL="0" indent="0">
              <a:buFont typeface="Wingdings 2" charset="0"/>
              <a:buNone/>
              <a:defRPr/>
            </a:pPr>
            <a:endParaRPr lang="en-US" sz="1400" dirty="0">
              <a:latin typeface="Calibri" charset="0"/>
              <a:ea typeface="MS PGothic" charset="0"/>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49275" y="476672"/>
            <a:ext cx="8042275" cy="1008112"/>
          </a:xfrm>
          <a:extLst/>
        </p:spPr>
        <p:txBody>
          <a:bodyPr/>
          <a:lstStyle/>
          <a:p>
            <a:pPr algn="ctr" eaLnBrk="1" hangingPunct="1">
              <a:defRPr/>
            </a:pPr>
            <a:r>
              <a:rPr lang="en-US" dirty="0">
                <a:latin typeface="News Gothic MT" charset="0"/>
              </a:rPr>
              <a:t>Sexual Orientation</a:t>
            </a:r>
          </a:p>
        </p:txBody>
      </p:sp>
      <p:sp>
        <p:nvSpPr>
          <p:cNvPr id="3" name="Content Placeholder 2"/>
          <p:cNvSpPr>
            <a:spLocks noGrp="1"/>
          </p:cNvSpPr>
          <p:nvPr>
            <p:ph idx="1"/>
          </p:nvPr>
        </p:nvSpPr>
        <p:spPr>
          <a:xfrm>
            <a:off x="457200" y="1484313"/>
            <a:ext cx="8362950" cy="5257800"/>
          </a:xfrm>
        </p:spPr>
        <p:txBody>
          <a:bodyPr rtlCol="0">
            <a:normAutofit lnSpcReduction="10000"/>
          </a:bodyPr>
          <a:lstStyle/>
          <a:p>
            <a:pPr eaLnBrk="1" fontAlgn="auto" hangingPunct="1">
              <a:spcAft>
                <a:spcPts val="0"/>
              </a:spcAft>
              <a:buClr>
                <a:schemeClr val="accent1">
                  <a:lumMod val="60000"/>
                  <a:lumOff val="40000"/>
                </a:schemeClr>
              </a:buClr>
              <a:buFont typeface="Wingdings 2" pitchFamily="18" charset="2"/>
              <a:buChar char=""/>
              <a:defRPr/>
            </a:pPr>
            <a:r>
              <a:rPr lang="en-US" sz="3000" dirty="0">
                <a:solidFill>
                  <a:schemeClr val="tx1">
                    <a:lumMod val="65000"/>
                    <a:lumOff val="35000"/>
                  </a:schemeClr>
                </a:solidFill>
                <a:ea typeface="+mn-ea"/>
                <a:cs typeface="+mn-cs"/>
              </a:rPr>
              <a:t>Sexual orientation refers to sexual attraction or lack thereof and includes persons who are:</a:t>
            </a:r>
          </a:p>
          <a:p>
            <a:pPr lvl="1" eaLnBrk="1" fontAlgn="auto" hangingPunct="1">
              <a:spcAft>
                <a:spcPts val="0"/>
              </a:spcAft>
              <a:buClr>
                <a:schemeClr val="accent1">
                  <a:lumMod val="60000"/>
                  <a:lumOff val="40000"/>
                </a:schemeClr>
              </a:buClr>
              <a:buFont typeface="Wingdings 2" pitchFamily="18" charset="2"/>
              <a:buChar char=""/>
              <a:defRPr/>
            </a:pPr>
            <a:r>
              <a:rPr lang="en-US" sz="3000" dirty="0">
                <a:solidFill>
                  <a:schemeClr val="tx1">
                    <a:lumMod val="65000"/>
                    <a:lumOff val="35000"/>
                  </a:schemeClr>
                </a:solidFill>
                <a:ea typeface="+mn-ea"/>
              </a:rPr>
              <a:t>heterosexual</a:t>
            </a:r>
          </a:p>
          <a:p>
            <a:pPr lvl="1" eaLnBrk="1" fontAlgn="auto" hangingPunct="1">
              <a:spcAft>
                <a:spcPts val="0"/>
              </a:spcAft>
              <a:buClr>
                <a:schemeClr val="accent1">
                  <a:lumMod val="60000"/>
                  <a:lumOff val="40000"/>
                </a:schemeClr>
              </a:buClr>
              <a:buFont typeface="Wingdings 2" pitchFamily="18" charset="2"/>
              <a:buChar char=""/>
              <a:defRPr/>
            </a:pPr>
            <a:r>
              <a:rPr lang="en-US" sz="3000" dirty="0">
                <a:solidFill>
                  <a:schemeClr val="tx1">
                    <a:lumMod val="65000"/>
                    <a:lumOff val="35000"/>
                  </a:schemeClr>
                </a:solidFill>
                <a:ea typeface="+mn-ea"/>
              </a:rPr>
              <a:t>lesbian or gay</a:t>
            </a:r>
          </a:p>
          <a:p>
            <a:pPr lvl="1" eaLnBrk="1" fontAlgn="auto" hangingPunct="1">
              <a:spcAft>
                <a:spcPts val="0"/>
              </a:spcAft>
              <a:buClr>
                <a:schemeClr val="accent1">
                  <a:lumMod val="60000"/>
                  <a:lumOff val="40000"/>
                </a:schemeClr>
              </a:buClr>
              <a:buFont typeface="Wingdings 2" pitchFamily="18" charset="2"/>
              <a:buChar char=""/>
              <a:defRPr/>
            </a:pPr>
            <a:r>
              <a:rPr lang="en-US" sz="3000" dirty="0">
                <a:solidFill>
                  <a:schemeClr val="tx1">
                    <a:lumMod val="65000"/>
                    <a:lumOff val="35000"/>
                  </a:schemeClr>
                </a:solidFill>
                <a:ea typeface="+mn-ea"/>
              </a:rPr>
              <a:t>bisexual</a:t>
            </a:r>
          </a:p>
          <a:p>
            <a:pPr lvl="1" eaLnBrk="1" fontAlgn="auto" hangingPunct="1">
              <a:spcAft>
                <a:spcPts val="0"/>
              </a:spcAft>
              <a:buClr>
                <a:schemeClr val="accent1">
                  <a:lumMod val="60000"/>
                  <a:lumOff val="40000"/>
                </a:schemeClr>
              </a:buClr>
              <a:buFont typeface="Wingdings 2" pitchFamily="18" charset="2"/>
              <a:buChar char=""/>
              <a:defRPr/>
            </a:pPr>
            <a:r>
              <a:rPr lang="en-US" sz="3000" dirty="0">
                <a:solidFill>
                  <a:schemeClr val="tx1">
                    <a:lumMod val="65000"/>
                    <a:lumOff val="35000"/>
                  </a:schemeClr>
                </a:solidFill>
                <a:ea typeface="+mn-ea"/>
              </a:rPr>
              <a:t>Pansexual</a:t>
            </a:r>
          </a:p>
          <a:p>
            <a:pPr lvl="1" eaLnBrk="1" fontAlgn="auto" hangingPunct="1">
              <a:spcAft>
                <a:spcPts val="0"/>
              </a:spcAft>
              <a:buClr>
                <a:schemeClr val="accent1">
                  <a:lumMod val="60000"/>
                  <a:lumOff val="40000"/>
                </a:schemeClr>
              </a:buClr>
              <a:buFont typeface="Wingdings 2" pitchFamily="18" charset="2"/>
              <a:buChar char=""/>
              <a:defRPr/>
            </a:pPr>
            <a:r>
              <a:rPr lang="en-US" sz="3000" dirty="0">
                <a:solidFill>
                  <a:schemeClr val="tx1">
                    <a:lumMod val="65000"/>
                    <a:lumOff val="35000"/>
                  </a:schemeClr>
                </a:solidFill>
                <a:ea typeface="+mn-ea"/>
              </a:rPr>
              <a:t>asexual</a:t>
            </a:r>
          </a:p>
          <a:p>
            <a:pPr eaLnBrk="1" fontAlgn="auto" hangingPunct="1">
              <a:spcAft>
                <a:spcPts val="0"/>
              </a:spcAft>
              <a:buClr>
                <a:schemeClr val="accent1">
                  <a:lumMod val="60000"/>
                  <a:lumOff val="40000"/>
                </a:schemeClr>
              </a:buClr>
              <a:defRPr/>
            </a:pPr>
            <a:r>
              <a:rPr lang="en-US" sz="3000" dirty="0">
                <a:solidFill>
                  <a:schemeClr val="tx1">
                    <a:lumMod val="65000"/>
                    <a:lumOff val="35000"/>
                  </a:schemeClr>
                </a:solidFill>
                <a:ea typeface="+mn-ea"/>
                <a:cs typeface="+mn-cs"/>
              </a:rPr>
              <a:t>It may be more helpful to use the terms:</a:t>
            </a:r>
          </a:p>
          <a:p>
            <a:pPr lvl="1" eaLnBrk="1" hangingPunct="1">
              <a:lnSpc>
                <a:spcPct val="90000"/>
              </a:lnSpc>
              <a:buClr>
                <a:srgbClr val="59AAF2"/>
              </a:buClr>
              <a:buFont typeface="Wingdings 2" charset="0"/>
              <a:buChar char=""/>
              <a:defRPr/>
            </a:pPr>
            <a:r>
              <a:rPr lang="en-US" sz="3000" dirty="0" err="1">
                <a:solidFill>
                  <a:srgbClr val="595959"/>
                </a:solidFill>
                <a:latin typeface="Calibri" charset="0"/>
                <a:ea typeface="MS PGothic" charset="0"/>
              </a:rPr>
              <a:t>Gyneophillic</a:t>
            </a:r>
            <a:r>
              <a:rPr lang="en-US" sz="3000" dirty="0">
                <a:solidFill>
                  <a:srgbClr val="595959"/>
                </a:solidFill>
                <a:latin typeface="Calibri" charset="0"/>
                <a:ea typeface="MS PGothic" charset="0"/>
              </a:rPr>
              <a:t> - attraction to femininity</a:t>
            </a:r>
          </a:p>
          <a:p>
            <a:pPr lvl="1" eaLnBrk="1" hangingPunct="1">
              <a:lnSpc>
                <a:spcPct val="90000"/>
              </a:lnSpc>
              <a:buClr>
                <a:srgbClr val="59AAF2"/>
              </a:buClr>
              <a:buFont typeface="Wingdings 2" charset="0"/>
              <a:buChar char=""/>
              <a:defRPr/>
            </a:pPr>
            <a:r>
              <a:rPr lang="en-US" sz="3000" dirty="0" err="1">
                <a:solidFill>
                  <a:srgbClr val="595959"/>
                </a:solidFill>
                <a:latin typeface="Calibri" charset="0"/>
                <a:ea typeface="MS PGothic" charset="0"/>
              </a:rPr>
              <a:t>Androphillic</a:t>
            </a:r>
            <a:r>
              <a:rPr lang="en-US" sz="3000" dirty="0">
                <a:solidFill>
                  <a:srgbClr val="595959"/>
                </a:solidFill>
                <a:latin typeface="Calibri" charset="0"/>
                <a:ea typeface="MS PGothic" charset="0"/>
              </a:rPr>
              <a:t> – attraction to masculinity</a:t>
            </a:r>
          </a:p>
          <a:p>
            <a:pPr eaLnBrk="1" fontAlgn="auto" hangingPunct="1">
              <a:spcAft>
                <a:spcPts val="0"/>
              </a:spcAft>
              <a:buClr>
                <a:schemeClr val="accent1">
                  <a:lumMod val="60000"/>
                  <a:lumOff val="40000"/>
                </a:schemeClr>
              </a:buClr>
              <a:defRPr/>
            </a:pPr>
            <a:endParaRPr lang="en-US" sz="2800" dirty="0">
              <a:solidFill>
                <a:schemeClr val="tx1">
                  <a:lumMod val="65000"/>
                  <a:lumOff val="35000"/>
                </a:schemeClr>
              </a:solidFill>
              <a:ea typeface="+mn-ea"/>
              <a:cs typeface="+mn-cs"/>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042276" cy="648072"/>
          </a:xfrm>
          <a:extLst/>
        </p:spPr>
        <p:txBody>
          <a:bodyPr>
            <a:normAutofit fontScale="90000"/>
          </a:bodyPr>
          <a:lstStyle/>
          <a:p>
            <a:pPr algn="ctr">
              <a:defRPr/>
            </a:pPr>
            <a:r>
              <a:rPr lang="en-US" sz="4800" dirty="0"/>
              <a:t>Gender Identity</a:t>
            </a:r>
          </a:p>
        </p:txBody>
      </p:sp>
      <p:sp>
        <p:nvSpPr>
          <p:cNvPr id="66562" name="Content Placeholder 2"/>
          <p:cNvSpPr>
            <a:spLocks noGrp="1"/>
          </p:cNvSpPr>
          <p:nvPr>
            <p:ph idx="1"/>
          </p:nvPr>
        </p:nvSpPr>
        <p:spPr>
          <a:xfrm>
            <a:off x="549275" y="1422400"/>
            <a:ext cx="8270875" cy="5319713"/>
          </a:xfrm>
        </p:spPr>
        <p:txBody>
          <a:bodyPr/>
          <a:lstStyle/>
          <a:p>
            <a:pPr marL="0" indent="0">
              <a:lnSpc>
                <a:spcPct val="90000"/>
              </a:lnSpc>
              <a:buFont typeface="Wingdings 2" charset="0"/>
              <a:buNone/>
            </a:pPr>
            <a:endParaRPr lang="en-US" sz="2400" b="1">
              <a:latin typeface="Calibri" charset="0"/>
              <a:ea typeface="MS PGothic" charset="0"/>
            </a:endParaRPr>
          </a:p>
          <a:p>
            <a:pPr marL="0" indent="0">
              <a:lnSpc>
                <a:spcPct val="90000"/>
              </a:lnSpc>
            </a:pPr>
            <a:r>
              <a:rPr lang="en-US" sz="2800">
                <a:latin typeface="Calibri" charset="0"/>
                <a:ea typeface="MS PGothic" charset="0"/>
              </a:rPr>
              <a:t>A </a:t>
            </a:r>
            <a:r>
              <a:rPr lang="en-CA" sz="2800">
                <a:latin typeface="Calibri" charset="0"/>
                <a:ea typeface="MS PGothic" charset="0"/>
              </a:rPr>
              <a:t>person’s internal and individual experience of gender, which includes the sense of being a woman, man, both, neither, or anywhere along the gender spectrum.</a:t>
            </a:r>
          </a:p>
          <a:p>
            <a:pPr marL="0" indent="0">
              <a:lnSpc>
                <a:spcPct val="90000"/>
              </a:lnSpc>
            </a:pPr>
            <a:r>
              <a:rPr lang="en-CA" sz="2800">
                <a:latin typeface="Calibri" charset="0"/>
                <a:ea typeface="MS PGothic" charset="0"/>
              </a:rPr>
              <a:t>A person’s gender identity may be the same as or different from the sex or gender they were assigned at birth.</a:t>
            </a:r>
          </a:p>
          <a:p>
            <a:pPr marL="0" indent="0">
              <a:lnSpc>
                <a:spcPct val="90000"/>
              </a:lnSpc>
            </a:pPr>
            <a:r>
              <a:rPr lang="en-CA" sz="2800">
                <a:latin typeface="Calibri" charset="0"/>
                <a:ea typeface="MS PGothic" charset="0"/>
              </a:rPr>
              <a:t>Terms referring to one’s gender identity are wide-ranging and evolving and include the terms trans, queer, two-spirited. </a:t>
            </a:r>
            <a:endParaRPr lang="en-CA" sz="2800" b="1">
              <a:latin typeface="Calibri" charset="0"/>
              <a:ea typeface="MS PGothic" charset="0"/>
            </a:endParaRPr>
          </a:p>
          <a:p>
            <a:pPr marL="0" indent="0">
              <a:lnSpc>
                <a:spcPct val="90000"/>
              </a:lnSpc>
            </a:pPr>
            <a:endParaRPr lang="en-US" sz="2400">
              <a:latin typeface="Calibri" charset="0"/>
              <a:ea typeface="MS PGothic" charset="0"/>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08688"/>
          </a:xfrm>
          <a:extLst/>
        </p:spPr>
        <p:txBody>
          <a:bodyPr>
            <a:normAutofit fontScale="90000"/>
          </a:bodyPr>
          <a:lstStyle/>
          <a:p>
            <a:pPr algn="ctr">
              <a:defRPr/>
            </a:pPr>
            <a:r>
              <a:rPr lang="en-US" dirty="0"/>
              <a:t>Gender Expression</a:t>
            </a:r>
          </a:p>
        </p:txBody>
      </p:sp>
      <p:sp>
        <p:nvSpPr>
          <p:cNvPr id="68610" name="Content Placeholder 2"/>
          <p:cNvSpPr>
            <a:spLocks noGrp="1"/>
          </p:cNvSpPr>
          <p:nvPr>
            <p:ph idx="1"/>
          </p:nvPr>
        </p:nvSpPr>
        <p:spPr>
          <a:xfrm>
            <a:off x="179388" y="1412875"/>
            <a:ext cx="8785225" cy="5329238"/>
          </a:xfrm>
        </p:spPr>
        <p:txBody>
          <a:bodyPr/>
          <a:lstStyle/>
          <a:p>
            <a:endParaRPr lang="en-US" b="1">
              <a:latin typeface="Calibri" charset="0"/>
              <a:ea typeface="MS PGothic" charset="0"/>
            </a:endParaRPr>
          </a:p>
          <a:p>
            <a:pPr lvl="1"/>
            <a:r>
              <a:rPr lang="en-CA" sz="2800">
                <a:latin typeface="Calibri" charset="0"/>
                <a:ea typeface="MS PGothic" charset="0"/>
              </a:rPr>
              <a:t>How a person publicly expresses or presents their gender including behaviour and outward appearance such as dress, hair, make-up, body language and voice.</a:t>
            </a:r>
          </a:p>
          <a:p>
            <a:pPr lvl="1"/>
            <a:r>
              <a:rPr lang="en-CA" sz="2800">
                <a:latin typeface="Calibri" charset="0"/>
                <a:ea typeface="MS PGothic" charset="0"/>
              </a:rPr>
              <a:t>Name and pronouns are also common ways of expressing gender. </a:t>
            </a:r>
          </a:p>
          <a:p>
            <a:pPr lvl="1"/>
            <a:r>
              <a:rPr lang="en-CA" sz="2800">
                <a:latin typeface="Calibri" charset="0"/>
                <a:ea typeface="MS PGothic" charset="0"/>
              </a:rPr>
              <a:t>All people, regardless of their gender identity, have a gender expression and they may express it in any number of ways. </a:t>
            </a:r>
            <a:endParaRPr lang="en-US" sz="2800">
              <a:latin typeface="Calibri" charset="0"/>
              <a:ea typeface="MS PGothic" charset="0"/>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0" y="384175"/>
          <a:ext cx="6096000" cy="5983287"/>
        </p:xfrm>
        <a:graphic>
          <a:graphicData uri="http://schemas.openxmlformats.org/drawingml/2006/table">
            <a:tbl>
              <a:tblPr firstRow="1" bandRow="1">
                <a:tableStyleId>{5C22544A-7EE6-4342-B048-85BDC9FD1C3A}</a:tableStyleId>
              </a:tblPr>
              <a:tblGrid>
                <a:gridCol w="1550456">
                  <a:extLst>
                    <a:ext uri="{9D8B030D-6E8A-4147-A177-3AD203B41FA5}">
                      <a16:colId xmlns:a16="http://schemas.microsoft.com/office/drawing/2014/main" val="20000"/>
                    </a:ext>
                  </a:extLst>
                </a:gridCol>
                <a:gridCol w="1771154">
                  <a:extLst>
                    <a:ext uri="{9D8B030D-6E8A-4147-A177-3AD203B41FA5}">
                      <a16:colId xmlns:a16="http://schemas.microsoft.com/office/drawing/2014/main" val="20001"/>
                    </a:ext>
                  </a:extLst>
                </a:gridCol>
                <a:gridCol w="2774390">
                  <a:extLst>
                    <a:ext uri="{9D8B030D-6E8A-4147-A177-3AD203B41FA5}">
                      <a16:colId xmlns:a16="http://schemas.microsoft.com/office/drawing/2014/main" val="20002"/>
                    </a:ext>
                  </a:extLst>
                </a:gridCol>
              </a:tblGrid>
              <a:tr h="640183">
                <a:tc>
                  <a:txBody>
                    <a:bodyPr/>
                    <a:lstStyle/>
                    <a:p>
                      <a:r>
                        <a:rPr lang="en-US" sz="1800" dirty="0"/>
                        <a:t>Jurisdiction</a:t>
                      </a:r>
                    </a:p>
                  </a:txBody>
                  <a:tcPr marT="45727" marB="45727"/>
                </a:tc>
                <a:tc>
                  <a:txBody>
                    <a:bodyPr/>
                    <a:lstStyle/>
                    <a:p>
                      <a:r>
                        <a:rPr lang="en-US" sz="1800" dirty="0"/>
                        <a:t>Gender</a:t>
                      </a:r>
                      <a:r>
                        <a:rPr lang="en-US" sz="1800" baseline="0" dirty="0"/>
                        <a:t> </a:t>
                      </a:r>
                      <a:r>
                        <a:rPr lang="en-US" sz="1800" baseline="0" dirty="0" err="1"/>
                        <a:t>Neutal</a:t>
                      </a:r>
                      <a:r>
                        <a:rPr lang="en-US" sz="1800" baseline="0" dirty="0"/>
                        <a:t> Designation</a:t>
                      </a:r>
                      <a:endParaRPr lang="en-US" sz="1800" dirty="0"/>
                    </a:p>
                  </a:txBody>
                  <a:tcPr marT="45727" marB="45727"/>
                </a:tc>
                <a:tc>
                  <a:txBody>
                    <a:bodyPr/>
                    <a:lstStyle/>
                    <a:p>
                      <a:r>
                        <a:rPr lang="en-US" sz="1800" dirty="0"/>
                        <a:t>Identification Documents Affected</a:t>
                      </a:r>
                    </a:p>
                  </a:txBody>
                  <a:tcPr marT="45727" marB="45727"/>
                </a:tc>
                <a:extLst>
                  <a:ext uri="{0D108BD9-81ED-4DB2-BD59-A6C34878D82A}">
                    <a16:rowId xmlns:a16="http://schemas.microsoft.com/office/drawing/2014/main" val="10000"/>
                  </a:ext>
                </a:extLst>
              </a:tr>
              <a:tr h="411008">
                <a:tc>
                  <a:txBody>
                    <a:bodyPr/>
                    <a:lstStyle/>
                    <a:p>
                      <a:r>
                        <a:rPr lang="en-US" sz="1800" dirty="0"/>
                        <a:t>BC</a:t>
                      </a:r>
                    </a:p>
                  </a:txBody>
                  <a:tcPr marT="45727" marB="45727"/>
                </a:tc>
                <a:tc>
                  <a:txBody>
                    <a:bodyPr/>
                    <a:lstStyle/>
                    <a:p>
                      <a:r>
                        <a:rPr lang="en-US" sz="1800" dirty="0"/>
                        <a:t>No</a:t>
                      </a:r>
                    </a:p>
                  </a:txBody>
                  <a:tcPr marT="45727" marB="45727"/>
                </a:tc>
                <a:tc>
                  <a:txBody>
                    <a:bodyPr/>
                    <a:lstStyle/>
                    <a:p>
                      <a:r>
                        <a:rPr lang="en-US" sz="1800" dirty="0"/>
                        <a:t>Denied</a:t>
                      </a:r>
                      <a:r>
                        <a:rPr lang="en-US" sz="1800" baseline="0" dirty="0"/>
                        <a:t> &amp; being litigated</a:t>
                      </a:r>
                      <a:endParaRPr lang="en-US" sz="1800" dirty="0"/>
                    </a:p>
                  </a:txBody>
                  <a:tcPr marT="45727" marB="45727"/>
                </a:tc>
                <a:extLst>
                  <a:ext uri="{0D108BD9-81ED-4DB2-BD59-A6C34878D82A}">
                    <a16:rowId xmlns:a16="http://schemas.microsoft.com/office/drawing/2014/main" val="10001"/>
                  </a:ext>
                </a:extLst>
              </a:tr>
              <a:tr h="411008">
                <a:tc>
                  <a:txBody>
                    <a:bodyPr/>
                    <a:lstStyle/>
                    <a:p>
                      <a:r>
                        <a:rPr lang="en-US" sz="1800" dirty="0"/>
                        <a:t>AB</a:t>
                      </a:r>
                    </a:p>
                  </a:txBody>
                  <a:tcPr marT="45727" marB="45727"/>
                </a:tc>
                <a:tc>
                  <a:txBody>
                    <a:bodyPr/>
                    <a:lstStyle/>
                    <a:p>
                      <a:r>
                        <a:rPr lang="en-US" sz="1800" dirty="0"/>
                        <a:t>Yes</a:t>
                      </a:r>
                    </a:p>
                  </a:txBody>
                  <a:tcPr marT="45727" marB="45727"/>
                </a:tc>
                <a:tc>
                  <a:txBody>
                    <a:bodyPr/>
                    <a:lstStyle/>
                    <a:p>
                      <a:r>
                        <a:rPr lang="en-US" sz="1800" dirty="0"/>
                        <a:t>DL, Birth Cert; Health</a:t>
                      </a:r>
                    </a:p>
                  </a:txBody>
                  <a:tcPr marT="45727" marB="45727"/>
                </a:tc>
                <a:extLst>
                  <a:ext uri="{0D108BD9-81ED-4DB2-BD59-A6C34878D82A}">
                    <a16:rowId xmlns:a16="http://schemas.microsoft.com/office/drawing/2014/main" val="10002"/>
                  </a:ext>
                </a:extLst>
              </a:tr>
              <a:tr h="411008">
                <a:tc>
                  <a:txBody>
                    <a:bodyPr/>
                    <a:lstStyle/>
                    <a:p>
                      <a:r>
                        <a:rPr lang="en-US" sz="1800" dirty="0" err="1"/>
                        <a:t>Sask</a:t>
                      </a:r>
                      <a:endParaRPr lang="en-US" sz="1800" dirty="0"/>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03"/>
                  </a:ext>
                </a:extLst>
              </a:tr>
              <a:tr h="411008">
                <a:tc>
                  <a:txBody>
                    <a:bodyPr/>
                    <a:lstStyle/>
                    <a:p>
                      <a:r>
                        <a:rPr lang="en-US" sz="1800" dirty="0"/>
                        <a:t>Man</a:t>
                      </a:r>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04"/>
                  </a:ext>
                </a:extLst>
              </a:tr>
              <a:tr h="411008">
                <a:tc>
                  <a:txBody>
                    <a:bodyPr/>
                    <a:lstStyle/>
                    <a:p>
                      <a:r>
                        <a:rPr lang="en-US" sz="1800" dirty="0" err="1"/>
                        <a:t>Ont</a:t>
                      </a:r>
                      <a:endParaRPr lang="en-US" sz="1800" dirty="0"/>
                    </a:p>
                  </a:txBody>
                  <a:tcPr marT="45727" marB="45727"/>
                </a:tc>
                <a:tc>
                  <a:txBody>
                    <a:bodyPr/>
                    <a:lstStyle/>
                    <a:p>
                      <a:r>
                        <a:rPr lang="en-US" sz="1800" dirty="0"/>
                        <a:t>Yes</a:t>
                      </a:r>
                    </a:p>
                  </a:txBody>
                  <a:tcPr marT="45727" marB="45727"/>
                </a:tc>
                <a:tc>
                  <a:txBody>
                    <a:bodyPr/>
                    <a:lstStyle/>
                    <a:p>
                      <a:endParaRPr lang="en-US" sz="1800" dirty="0"/>
                    </a:p>
                  </a:txBody>
                  <a:tcPr marT="45727" marB="45727"/>
                </a:tc>
                <a:extLst>
                  <a:ext uri="{0D108BD9-81ED-4DB2-BD59-A6C34878D82A}">
                    <a16:rowId xmlns:a16="http://schemas.microsoft.com/office/drawing/2014/main" val="10005"/>
                  </a:ext>
                </a:extLst>
              </a:tr>
              <a:tr h="411008">
                <a:tc>
                  <a:txBody>
                    <a:bodyPr/>
                    <a:lstStyle/>
                    <a:p>
                      <a:r>
                        <a:rPr lang="en-US" sz="1800" dirty="0" err="1"/>
                        <a:t>Que</a:t>
                      </a:r>
                      <a:endParaRPr lang="en-US" sz="1800" dirty="0"/>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06"/>
                  </a:ext>
                </a:extLst>
              </a:tr>
              <a:tr h="411008">
                <a:tc>
                  <a:txBody>
                    <a:bodyPr/>
                    <a:lstStyle/>
                    <a:p>
                      <a:r>
                        <a:rPr lang="en-US" sz="1800" dirty="0"/>
                        <a:t>NS</a:t>
                      </a:r>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07"/>
                  </a:ext>
                </a:extLst>
              </a:tr>
              <a:tr h="411008">
                <a:tc>
                  <a:txBody>
                    <a:bodyPr/>
                    <a:lstStyle/>
                    <a:p>
                      <a:r>
                        <a:rPr lang="en-US" sz="1800" dirty="0"/>
                        <a:t>NB</a:t>
                      </a:r>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08"/>
                  </a:ext>
                </a:extLst>
              </a:tr>
              <a:tr h="411008">
                <a:tc>
                  <a:txBody>
                    <a:bodyPr/>
                    <a:lstStyle/>
                    <a:p>
                      <a:r>
                        <a:rPr lang="en-US" sz="1800" dirty="0"/>
                        <a:t>PEI</a:t>
                      </a:r>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09"/>
                  </a:ext>
                </a:extLst>
              </a:tr>
              <a:tr h="411008">
                <a:tc>
                  <a:txBody>
                    <a:bodyPr/>
                    <a:lstStyle/>
                    <a:p>
                      <a:r>
                        <a:rPr lang="en-US" sz="1800" dirty="0" err="1"/>
                        <a:t>Nfld</a:t>
                      </a:r>
                      <a:r>
                        <a:rPr lang="en-US" sz="1800" dirty="0"/>
                        <a:t>/Lab</a:t>
                      </a:r>
                    </a:p>
                  </a:txBody>
                  <a:tcPr marT="45727" marB="45727"/>
                </a:tc>
                <a:tc>
                  <a:txBody>
                    <a:bodyPr/>
                    <a:lstStyle/>
                    <a:p>
                      <a:r>
                        <a:rPr lang="en-US" sz="1800" dirty="0"/>
                        <a:t>Yes</a:t>
                      </a:r>
                    </a:p>
                  </a:txBody>
                  <a:tcPr marT="45727" marB="45727"/>
                </a:tc>
                <a:tc>
                  <a:txBody>
                    <a:bodyPr/>
                    <a:lstStyle/>
                    <a:p>
                      <a:endParaRPr lang="en-US" sz="1800" dirty="0"/>
                    </a:p>
                  </a:txBody>
                  <a:tcPr marT="45727" marB="45727"/>
                </a:tc>
                <a:extLst>
                  <a:ext uri="{0D108BD9-81ED-4DB2-BD59-A6C34878D82A}">
                    <a16:rowId xmlns:a16="http://schemas.microsoft.com/office/drawing/2014/main" val="10010"/>
                  </a:ext>
                </a:extLst>
              </a:tr>
              <a:tr h="411008">
                <a:tc>
                  <a:txBody>
                    <a:bodyPr/>
                    <a:lstStyle/>
                    <a:p>
                      <a:r>
                        <a:rPr lang="en-US" sz="1800" dirty="0"/>
                        <a:t>NWT</a:t>
                      </a:r>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11"/>
                  </a:ext>
                </a:extLst>
              </a:tr>
              <a:tr h="411008">
                <a:tc>
                  <a:txBody>
                    <a:bodyPr/>
                    <a:lstStyle/>
                    <a:p>
                      <a:r>
                        <a:rPr lang="en-US" sz="1800" dirty="0"/>
                        <a:t>Yukon</a:t>
                      </a:r>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12"/>
                  </a:ext>
                </a:extLst>
              </a:tr>
              <a:tr h="411008">
                <a:tc>
                  <a:txBody>
                    <a:bodyPr/>
                    <a:lstStyle/>
                    <a:p>
                      <a:r>
                        <a:rPr lang="en-US" sz="1800" dirty="0"/>
                        <a:t>Nunavut</a:t>
                      </a:r>
                    </a:p>
                  </a:txBody>
                  <a:tcPr marT="45727" marB="45727"/>
                </a:tc>
                <a:tc>
                  <a:txBody>
                    <a:bodyPr/>
                    <a:lstStyle/>
                    <a:p>
                      <a:r>
                        <a:rPr lang="en-US" sz="1800" dirty="0"/>
                        <a:t>No</a:t>
                      </a:r>
                    </a:p>
                  </a:txBody>
                  <a:tcPr marT="45727" marB="45727"/>
                </a:tc>
                <a:tc>
                  <a:txBody>
                    <a:bodyPr/>
                    <a:lstStyle/>
                    <a:p>
                      <a:endParaRPr lang="en-US" sz="1800" dirty="0"/>
                    </a:p>
                  </a:txBody>
                  <a:tcPr marT="45727" marB="45727"/>
                </a:tc>
                <a:extLst>
                  <a:ext uri="{0D108BD9-81ED-4DB2-BD59-A6C34878D82A}">
                    <a16:rowId xmlns:a16="http://schemas.microsoft.com/office/drawing/2014/main" val="10013"/>
                  </a:ext>
                </a:extLst>
              </a:tr>
            </a:tbl>
          </a:graphicData>
        </a:graphic>
      </p:graphicFrame>
      <p:pic>
        <p:nvPicPr>
          <p:cNvPr id="69695"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gender bread perso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305800" cy="1224136"/>
          </a:xfrm>
          <a:extLst/>
        </p:spPr>
        <p:txBody>
          <a:bodyPr>
            <a:normAutofit fontScale="90000"/>
          </a:bodyPr>
          <a:lstStyle/>
          <a:p>
            <a:pPr algn="ctr">
              <a:defRPr/>
            </a:pPr>
            <a:r>
              <a:rPr lang="en-US" sz="4000" dirty="0"/>
              <a:t>Names, Pronouns &amp; Prefixes </a:t>
            </a:r>
            <a:r>
              <a:rPr lang="mr-IN" sz="4000" dirty="0"/>
              <a:t>–</a:t>
            </a:r>
            <a:r>
              <a:rPr lang="en-US" sz="4000" dirty="0"/>
              <a:t> Why is proper use important?</a:t>
            </a:r>
          </a:p>
        </p:txBody>
      </p:sp>
      <p:sp>
        <p:nvSpPr>
          <p:cNvPr id="72706" name="Content Placeholder 2"/>
          <p:cNvSpPr>
            <a:spLocks noGrp="1"/>
          </p:cNvSpPr>
          <p:nvPr>
            <p:ph idx="1"/>
          </p:nvPr>
        </p:nvSpPr>
        <p:spPr>
          <a:xfrm>
            <a:off x="457200" y="2133600"/>
            <a:ext cx="8229600" cy="4464050"/>
          </a:xfrm>
        </p:spPr>
        <p:txBody>
          <a:bodyPr/>
          <a:lstStyle/>
          <a:p>
            <a:r>
              <a:rPr lang="en-US" sz="2800">
                <a:latin typeface="Calibri" charset="0"/>
                <a:ea typeface="MS PGothic" charset="0"/>
              </a:rPr>
              <a:t>Personal names and pronouns are two fundamental ways we express gender and how others perceive our gender. Traditional gender pronouns (she/her, he/him) do not fit everyone’s gender identity.</a:t>
            </a:r>
          </a:p>
          <a:p>
            <a:r>
              <a:rPr lang="en-US" sz="2800">
                <a:latin typeface="Calibri" charset="0"/>
                <a:ea typeface="MS PGothic" charset="0"/>
              </a:rPr>
              <a:t>Words describe who we are. The right terms can affirm identities and challenge discriminatory attitudes. The wrong words can disempower, demean and reinforce exclusion. </a:t>
            </a: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rmAutofit fontScale="90000"/>
          </a:bodyPr>
          <a:lstStyle/>
          <a:p>
            <a:pPr algn="ctr">
              <a:defRPr/>
            </a:pPr>
            <a:r>
              <a:rPr lang="en-US" sz="4000" dirty="0"/>
              <a:t>Is it illegal to refuse to use gender neutral pronouns?</a:t>
            </a:r>
          </a:p>
        </p:txBody>
      </p:sp>
      <p:sp>
        <p:nvSpPr>
          <p:cNvPr id="3" name="Content Placeholder 2"/>
          <p:cNvSpPr>
            <a:spLocks noGrp="1"/>
          </p:cNvSpPr>
          <p:nvPr>
            <p:ph idx="1"/>
          </p:nvPr>
        </p:nvSpPr>
        <p:spPr>
          <a:xfrm>
            <a:off x="457200" y="1935163"/>
            <a:ext cx="8435975" cy="4922837"/>
          </a:xfrm>
        </p:spPr>
        <p:txBody>
          <a:bodyPr>
            <a:normAutofit fontScale="55000" lnSpcReduction="20000"/>
          </a:bodyPr>
          <a:lstStyle/>
          <a:p>
            <a:pPr marL="0" indent="0">
              <a:lnSpc>
                <a:spcPct val="80000"/>
              </a:lnSpc>
              <a:buFont typeface="Wingdings 2" charset="0"/>
              <a:buNone/>
              <a:defRPr/>
            </a:pPr>
            <a:r>
              <a:rPr lang="en-US" sz="3800" dirty="0">
                <a:ea typeface="MS PGothic" charset="0"/>
              </a:rPr>
              <a:t>The Ontario Human Rights Commission resource </a:t>
            </a:r>
            <a:r>
              <a:rPr lang="ja-JP" altLang="en-US" sz="3800" dirty="0">
                <a:ea typeface="MS PGothic" charset="0"/>
              </a:rPr>
              <a:t>“</a:t>
            </a:r>
            <a:r>
              <a:rPr lang="en-US" sz="3800" dirty="0">
                <a:ea typeface="MS PGothic" charset="0"/>
              </a:rPr>
              <a:t>Questions and answers about gender identity and pronouns</a:t>
            </a:r>
            <a:r>
              <a:rPr lang="ja-JP" altLang="en-US" sz="3800" dirty="0">
                <a:ea typeface="MS PGothic" charset="0"/>
              </a:rPr>
              <a:t>”</a:t>
            </a:r>
            <a:r>
              <a:rPr lang="en-US" sz="3800" dirty="0">
                <a:ea typeface="MS PGothic" charset="0"/>
              </a:rPr>
              <a:t>states:</a:t>
            </a:r>
          </a:p>
          <a:p>
            <a:pPr marL="0" indent="0">
              <a:lnSpc>
                <a:spcPct val="80000"/>
              </a:lnSpc>
              <a:buFont typeface="Wingdings 2" charset="0"/>
              <a:buNone/>
              <a:defRPr/>
            </a:pPr>
            <a:endParaRPr lang="en-US" sz="3800" dirty="0">
              <a:ea typeface="MS PGothic" charset="0"/>
            </a:endParaRPr>
          </a:p>
          <a:p>
            <a:pPr marL="0" indent="0">
              <a:lnSpc>
                <a:spcPct val="80000"/>
              </a:lnSpc>
              <a:buFont typeface="Wingdings 2" charset="0"/>
              <a:buNone/>
              <a:defRPr/>
            </a:pPr>
            <a:r>
              <a:rPr lang="ja-JP" altLang="en-US" sz="3800" dirty="0">
                <a:ea typeface="MS PGothic" charset="0"/>
              </a:rPr>
              <a:t>“</a:t>
            </a:r>
            <a:r>
              <a:rPr lang="en-US" sz="3800" dirty="0">
                <a:ea typeface="MS PGothic" charset="0"/>
              </a:rPr>
              <a:t>The law recognizes that everyone has the right to self-identify their gender and that </a:t>
            </a:r>
            <a:r>
              <a:rPr lang="ja-JP" altLang="en-US" sz="3800" dirty="0">
                <a:ea typeface="MS PGothic" charset="0"/>
              </a:rPr>
              <a:t>“</a:t>
            </a:r>
            <a:r>
              <a:rPr lang="en-US" sz="3800" dirty="0" err="1">
                <a:ea typeface="MS PGothic" charset="0"/>
              </a:rPr>
              <a:t>misgendering</a:t>
            </a:r>
            <a:r>
              <a:rPr lang="ja-JP" altLang="en-US" sz="3800" dirty="0">
                <a:ea typeface="MS PGothic" charset="0"/>
              </a:rPr>
              <a:t>”</a:t>
            </a:r>
            <a:r>
              <a:rPr lang="en-US" sz="3800" dirty="0">
                <a:ea typeface="MS PGothic" charset="0"/>
              </a:rPr>
              <a:t> is a form of discrimination</a:t>
            </a:r>
            <a:r>
              <a:rPr lang="mr-IN" sz="3800" dirty="0">
                <a:ea typeface="MS PGothic" charset="0"/>
              </a:rPr>
              <a:t>…</a:t>
            </a:r>
            <a:r>
              <a:rPr lang="en-CA" sz="3800" dirty="0">
                <a:ea typeface="MS PGothic" charset="0"/>
              </a:rPr>
              <a:t>.</a:t>
            </a:r>
            <a:endParaRPr lang="en-US" sz="3800" dirty="0">
              <a:ea typeface="MS PGothic" charset="0"/>
            </a:endParaRPr>
          </a:p>
          <a:p>
            <a:pPr marL="0" indent="0">
              <a:lnSpc>
                <a:spcPct val="80000"/>
              </a:lnSpc>
              <a:buFont typeface="Wingdings 2" charset="0"/>
              <a:buNone/>
              <a:defRPr/>
            </a:pPr>
            <a:r>
              <a:rPr lang="en-US" sz="3800" dirty="0">
                <a:ea typeface="MS PGothic" charset="0"/>
              </a:rPr>
              <a:t>Refusing to refer to a trans person by their chosen name and a personal pronoun that matches their gender identity, or purposely </a:t>
            </a:r>
            <a:r>
              <a:rPr lang="en-US" sz="3800" dirty="0" err="1">
                <a:ea typeface="MS PGothic" charset="0"/>
              </a:rPr>
              <a:t>misgendering</a:t>
            </a:r>
            <a:r>
              <a:rPr lang="en-US" sz="3800" dirty="0">
                <a:ea typeface="MS PGothic" charset="0"/>
              </a:rPr>
              <a:t>, will likely be discrimination when it takes place in a social area covered by the Code, including employment, housing and services like education. The law is otherwise unsettled as to whether someone can insist on any one gender-neutral pronoun in particular.</a:t>
            </a:r>
            <a:r>
              <a:rPr lang="ja-JP" altLang="en-US" sz="3800" dirty="0">
                <a:ea typeface="MS PGothic" charset="0"/>
              </a:rPr>
              <a:t>”</a:t>
            </a:r>
            <a:endParaRPr lang="en-CA" altLang="ja-JP" sz="3800" dirty="0">
              <a:ea typeface="MS PGothic" charset="0"/>
            </a:endParaRPr>
          </a:p>
          <a:p>
            <a:pPr marL="0" indent="0">
              <a:lnSpc>
                <a:spcPct val="80000"/>
              </a:lnSpc>
              <a:buFont typeface="Wingdings 2" charset="0"/>
              <a:buNone/>
              <a:defRPr/>
            </a:pPr>
            <a:endParaRPr lang="en-US" sz="3800" dirty="0">
              <a:ea typeface="MS PGothic" charset="0"/>
            </a:endParaRPr>
          </a:p>
          <a:p>
            <a:pPr marL="0" indent="0">
              <a:lnSpc>
                <a:spcPct val="80000"/>
              </a:lnSpc>
              <a:buFont typeface="Wingdings 2" charset="0"/>
              <a:buNone/>
              <a:defRPr/>
            </a:pPr>
            <a:r>
              <a:rPr lang="en-US" sz="3800" dirty="0">
                <a:ea typeface="MS PGothic" charset="0"/>
              </a:rPr>
              <a:t>The OHRC cites </a:t>
            </a:r>
            <a:r>
              <a:rPr lang="en-US" sz="3800" i="1" dirty="0">
                <a:ea typeface="MS PGothic" charset="0"/>
              </a:rPr>
              <a:t>Dawson v Vancouver Police Board (No. 2)</a:t>
            </a:r>
            <a:r>
              <a:rPr lang="en-US" sz="3800" dirty="0">
                <a:ea typeface="MS PGothic" charset="0"/>
              </a:rPr>
              <a:t>, 2015 BCHRT 54 (</a:t>
            </a:r>
            <a:r>
              <a:rPr lang="en-US" sz="3800" dirty="0" err="1">
                <a:ea typeface="MS PGothic" charset="0"/>
              </a:rPr>
              <a:t>CanLII</a:t>
            </a:r>
            <a:r>
              <a:rPr lang="en-US" sz="3800" dirty="0">
                <a:ea typeface="MS PGothic" charset="0"/>
              </a:rPr>
              <a:t>) wherein the BCHRT found </a:t>
            </a:r>
            <a:r>
              <a:rPr lang="en-US" sz="3800" dirty="0" err="1">
                <a:ea typeface="MS PGothic" charset="0"/>
              </a:rPr>
              <a:t>misgendering</a:t>
            </a:r>
            <a:r>
              <a:rPr lang="en-US" sz="3800" dirty="0">
                <a:ea typeface="MS PGothic" charset="0"/>
              </a:rPr>
              <a:t> to be discriminatory in a case involving police, in part because the police used male pronouns despite the complainant</a:t>
            </a:r>
            <a:r>
              <a:rPr lang="en-CA" sz="3800" dirty="0">
                <a:ea typeface="MS PGothic" charset="0"/>
              </a:rPr>
              <a:t>’</a:t>
            </a:r>
            <a:r>
              <a:rPr lang="en-US" sz="3800" dirty="0">
                <a:ea typeface="MS PGothic" charset="0"/>
              </a:rPr>
              <a:t>s self-identification as a trans woman. </a:t>
            </a:r>
          </a:p>
          <a:p>
            <a:pPr marL="0" indent="0">
              <a:lnSpc>
                <a:spcPct val="80000"/>
              </a:lnSpc>
              <a:buFont typeface="Wingdings 2" charset="0"/>
              <a:buNone/>
              <a:defRPr/>
            </a:pPr>
            <a:endParaRPr lang="en-US" sz="2800" dirty="0">
              <a:latin typeface="Calibri" charset="0"/>
              <a:ea typeface="MS PGothic" charset="0"/>
            </a:endParaRPr>
          </a:p>
          <a:p>
            <a:pPr marL="0" indent="0">
              <a:lnSpc>
                <a:spcPct val="80000"/>
              </a:lnSpc>
              <a:buFont typeface="Wingdings 2" charset="0"/>
              <a:buNone/>
              <a:defRPr/>
            </a:pPr>
            <a:endParaRPr lang="en-US" sz="2000" dirty="0">
              <a:latin typeface="Calibri" charset="0"/>
              <a:ea typeface="MS PGothic" charset="0"/>
            </a:endParaRPr>
          </a:p>
          <a:p>
            <a:pPr marL="0" indent="0">
              <a:lnSpc>
                <a:spcPct val="80000"/>
              </a:lnSpc>
              <a:buFont typeface="Wingdings 2" charset="0"/>
              <a:buNone/>
              <a:defRPr/>
            </a:pPr>
            <a:endParaRPr lang="en-US" sz="2000" dirty="0">
              <a:latin typeface="Calibri" charset="0"/>
              <a:ea typeface="MS PGothic" charset="0"/>
            </a:endParaRPr>
          </a:p>
          <a:p>
            <a:pPr marL="0" indent="0">
              <a:lnSpc>
                <a:spcPct val="80000"/>
              </a:lnSpc>
              <a:buFont typeface="Wingdings 2" charset="0"/>
              <a:buNone/>
              <a:defRPr/>
            </a:pPr>
            <a:endParaRPr lang="en-US" sz="700" dirty="0">
              <a:latin typeface="Calibri" charset="0"/>
              <a:ea typeface="MS PGothic" charset="0"/>
            </a:endParaRPr>
          </a:p>
          <a:p>
            <a:pPr marL="0" indent="0">
              <a:lnSpc>
                <a:spcPct val="80000"/>
              </a:lnSpc>
              <a:buFont typeface="Wingdings 2" charset="0"/>
              <a:buNone/>
              <a:defRPr/>
            </a:pPr>
            <a:endParaRPr lang="en-US" dirty="0">
              <a:latin typeface="Calibri" charset="0"/>
              <a:ea typeface="MS PGothic" charset="0"/>
            </a:endParaRPr>
          </a:p>
          <a:p>
            <a:pPr marL="0" indent="0">
              <a:lnSpc>
                <a:spcPct val="80000"/>
              </a:lnSpc>
              <a:buFont typeface="Wingdings 2" charset="0"/>
              <a:buNone/>
              <a:defRPr/>
            </a:pPr>
            <a:r>
              <a:rPr lang="en-US" sz="700" dirty="0">
                <a:latin typeface="Calibri" charset="0"/>
                <a:ea typeface="MS PGothic" charset="0"/>
              </a:rPr>
              <a:t>The Ontario Human Right Commission</a:t>
            </a: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6672"/>
            <a:ext cx="8042276" cy="936104"/>
          </a:xfrm>
          <a:extLst/>
        </p:spPr>
        <p:txBody>
          <a:bodyPr/>
          <a:lstStyle/>
          <a:p>
            <a:pPr algn="ctr">
              <a:defRPr/>
            </a:pPr>
            <a:r>
              <a:rPr lang="en-US" dirty="0"/>
              <a:t>Pronouns</a:t>
            </a:r>
          </a:p>
        </p:txBody>
      </p:sp>
      <p:sp>
        <p:nvSpPr>
          <p:cNvPr id="3" name="Content Placeholder 2"/>
          <p:cNvSpPr>
            <a:spLocks noGrp="1"/>
          </p:cNvSpPr>
          <p:nvPr>
            <p:ph idx="1"/>
          </p:nvPr>
        </p:nvSpPr>
        <p:spPr>
          <a:xfrm>
            <a:off x="468313" y="1484313"/>
            <a:ext cx="8424862" cy="5184775"/>
          </a:xfrm>
        </p:spPr>
        <p:txBody>
          <a:bodyPr>
            <a:normAutofit/>
          </a:bodyPr>
          <a:lstStyle/>
          <a:p>
            <a:pPr>
              <a:buFont typeface="Wingdings 2" pitchFamily="18" charset="2"/>
              <a:buChar char=""/>
              <a:defRPr/>
            </a:pPr>
            <a:endParaRPr lang="en-US" dirty="0"/>
          </a:p>
          <a:p>
            <a:pPr>
              <a:buFont typeface="Wingdings 2" pitchFamily="18" charset="2"/>
              <a:buChar char=""/>
              <a:defRPr/>
            </a:pPr>
            <a:endParaRPr lang="en-US" dirty="0"/>
          </a:p>
          <a:p>
            <a:pPr>
              <a:buFont typeface="Wingdings 2" pitchFamily="18" charset="2"/>
              <a:buChar char=""/>
              <a:defRPr/>
            </a:pPr>
            <a:endParaRPr lang="en-US" dirty="0"/>
          </a:p>
          <a:p>
            <a:pPr>
              <a:buFont typeface="Wingdings 2" pitchFamily="18" charset="2"/>
              <a:buChar char=""/>
              <a:defRPr/>
            </a:pPr>
            <a:endParaRPr lang="en-US" dirty="0"/>
          </a:p>
          <a:p>
            <a:pPr marL="0" indent="0">
              <a:buFont typeface="Wingdings 2" pitchFamily="18" charset="2"/>
              <a:buNone/>
              <a:defRPr/>
            </a:pPr>
            <a:endParaRPr lang="en-US" dirty="0"/>
          </a:p>
          <a:p>
            <a:pPr>
              <a:buFont typeface="Wingdings 2" pitchFamily="18" charset="2"/>
              <a:buChar char=""/>
              <a:defRPr/>
            </a:pPr>
            <a:r>
              <a:rPr lang="en-US" dirty="0"/>
              <a:t>How to pronounce gender neutral pronouns:</a:t>
            </a:r>
          </a:p>
          <a:p>
            <a:pPr marL="0" indent="0">
              <a:buFont typeface="Wingdings 2" pitchFamily="18" charset="2"/>
              <a:buNone/>
              <a:defRPr/>
            </a:pPr>
            <a:endParaRPr lang="en-US" dirty="0"/>
          </a:p>
        </p:txBody>
      </p:sp>
      <p:graphicFrame>
        <p:nvGraphicFramePr>
          <p:cNvPr id="6" name="Table 5"/>
          <p:cNvGraphicFramePr>
            <a:graphicFrameLocks noGrp="1"/>
          </p:cNvGraphicFramePr>
          <p:nvPr/>
        </p:nvGraphicFramePr>
        <p:xfrm>
          <a:off x="827088" y="1484313"/>
          <a:ext cx="7078663" cy="2743200"/>
        </p:xfrm>
        <a:graphic>
          <a:graphicData uri="http://schemas.openxmlformats.org/drawingml/2006/table">
            <a:tbl>
              <a:tblPr firstRow="1" bandRow="1">
                <a:tableStyleId>{5C22544A-7EE6-4342-B048-85BDC9FD1C3A}</a:tableStyleId>
              </a:tblPr>
              <a:tblGrid>
                <a:gridCol w="1082953">
                  <a:extLst>
                    <a:ext uri="{9D8B030D-6E8A-4147-A177-3AD203B41FA5}">
                      <a16:colId xmlns:a16="http://schemas.microsoft.com/office/drawing/2014/main" val="20000"/>
                    </a:ext>
                  </a:extLst>
                </a:gridCol>
                <a:gridCol w="1082953">
                  <a:extLst>
                    <a:ext uri="{9D8B030D-6E8A-4147-A177-3AD203B41FA5}">
                      <a16:colId xmlns:a16="http://schemas.microsoft.com/office/drawing/2014/main" val="20001"/>
                    </a:ext>
                  </a:extLst>
                </a:gridCol>
                <a:gridCol w="938338">
                  <a:extLst>
                    <a:ext uri="{9D8B030D-6E8A-4147-A177-3AD203B41FA5}">
                      <a16:colId xmlns:a16="http://schemas.microsoft.com/office/drawing/2014/main" val="20002"/>
                    </a:ext>
                  </a:extLst>
                </a:gridCol>
                <a:gridCol w="1370064">
                  <a:extLst>
                    <a:ext uri="{9D8B030D-6E8A-4147-A177-3AD203B41FA5}">
                      <a16:colId xmlns:a16="http://schemas.microsoft.com/office/drawing/2014/main" val="20003"/>
                    </a:ext>
                  </a:extLst>
                </a:gridCol>
                <a:gridCol w="1370064">
                  <a:extLst>
                    <a:ext uri="{9D8B030D-6E8A-4147-A177-3AD203B41FA5}">
                      <a16:colId xmlns:a16="http://schemas.microsoft.com/office/drawing/2014/main" val="20004"/>
                    </a:ext>
                  </a:extLst>
                </a:gridCol>
                <a:gridCol w="1234291">
                  <a:extLst>
                    <a:ext uri="{9D8B030D-6E8A-4147-A177-3AD203B41FA5}">
                      <a16:colId xmlns:a16="http://schemas.microsoft.com/office/drawing/2014/main" val="20005"/>
                    </a:ext>
                  </a:extLst>
                </a:gridCol>
              </a:tblGrid>
              <a:tr h="560676">
                <a:tc>
                  <a:txBody>
                    <a:bodyPr/>
                    <a:lstStyle/>
                    <a:p>
                      <a:pPr algn="ctr"/>
                      <a:endParaRPr lang="en-US" dirty="0"/>
                    </a:p>
                  </a:txBody>
                  <a:tcPr marL="91450" marR="91450"/>
                </a:tc>
                <a:tc>
                  <a:txBody>
                    <a:bodyPr/>
                    <a:lstStyle/>
                    <a:p>
                      <a:pPr algn="ctr"/>
                      <a:r>
                        <a:rPr lang="en-US" dirty="0"/>
                        <a:t>Subject</a:t>
                      </a:r>
                    </a:p>
                  </a:txBody>
                  <a:tcPr marL="91450" marR="91450"/>
                </a:tc>
                <a:tc>
                  <a:txBody>
                    <a:bodyPr/>
                    <a:lstStyle/>
                    <a:p>
                      <a:pPr algn="ctr"/>
                      <a:r>
                        <a:rPr lang="en-US" dirty="0"/>
                        <a:t>Object</a:t>
                      </a:r>
                    </a:p>
                  </a:txBody>
                  <a:tcPr marL="91450" marR="91450"/>
                </a:tc>
                <a:tc>
                  <a:txBody>
                    <a:bodyPr/>
                    <a:lstStyle/>
                    <a:p>
                      <a:pPr algn="ctr"/>
                      <a:r>
                        <a:rPr lang="en-US" dirty="0"/>
                        <a:t>Possessive Adjective</a:t>
                      </a:r>
                    </a:p>
                  </a:txBody>
                  <a:tcPr marL="91450" marR="91450"/>
                </a:tc>
                <a:tc>
                  <a:txBody>
                    <a:bodyPr/>
                    <a:lstStyle/>
                    <a:p>
                      <a:pPr algn="ctr"/>
                      <a:r>
                        <a:rPr lang="en-US" dirty="0"/>
                        <a:t>Possessive</a:t>
                      </a:r>
                    </a:p>
                    <a:p>
                      <a:pPr algn="ctr"/>
                      <a:r>
                        <a:rPr lang="en-US" dirty="0"/>
                        <a:t>Noun</a:t>
                      </a:r>
                    </a:p>
                  </a:txBody>
                  <a:tcPr marL="91450" marR="91450"/>
                </a:tc>
                <a:tc>
                  <a:txBody>
                    <a:bodyPr/>
                    <a:lstStyle/>
                    <a:p>
                      <a:pPr algn="ctr"/>
                      <a:r>
                        <a:rPr lang="en-US" dirty="0"/>
                        <a:t>Reflexive</a:t>
                      </a:r>
                    </a:p>
                  </a:txBody>
                  <a:tcPr marL="91450" marR="91450"/>
                </a:tc>
                <a:extLst>
                  <a:ext uri="{0D108BD9-81ED-4DB2-BD59-A6C34878D82A}">
                    <a16:rowId xmlns:a16="http://schemas.microsoft.com/office/drawing/2014/main" val="10000"/>
                  </a:ext>
                </a:extLst>
              </a:tr>
              <a:tr h="351535">
                <a:tc>
                  <a:txBody>
                    <a:bodyPr/>
                    <a:lstStyle/>
                    <a:p>
                      <a:pPr algn="ctr"/>
                      <a:r>
                        <a:rPr lang="en-US" dirty="0"/>
                        <a:t>Female</a:t>
                      </a:r>
                    </a:p>
                  </a:txBody>
                  <a:tcPr marL="91450" marR="91450"/>
                </a:tc>
                <a:tc>
                  <a:txBody>
                    <a:bodyPr/>
                    <a:lstStyle/>
                    <a:p>
                      <a:pPr algn="ctr"/>
                      <a:r>
                        <a:rPr lang="en-US" dirty="0"/>
                        <a:t>She</a:t>
                      </a:r>
                    </a:p>
                  </a:txBody>
                  <a:tcPr marL="91450" marR="91450"/>
                </a:tc>
                <a:tc>
                  <a:txBody>
                    <a:bodyPr/>
                    <a:lstStyle/>
                    <a:p>
                      <a:pPr algn="ctr"/>
                      <a:r>
                        <a:rPr lang="en-US" dirty="0"/>
                        <a:t>Her</a:t>
                      </a:r>
                    </a:p>
                  </a:txBody>
                  <a:tcPr marL="91450" marR="91450"/>
                </a:tc>
                <a:tc>
                  <a:txBody>
                    <a:bodyPr/>
                    <a:lstStyle/>
                    <a:p>
                      <a:pPr algn="ctr"/>
                      <a:r>
                        <a:rPr lang="en-US" dirty="0"/>
                        <a:t>Her</a:t>
                      </a:r>
                    </a:p>
                  </a:txBody>
                  <a:tcPr marL="91450" marR="91450"/>
                </a:tc>
                <a:tc>
                  <a:txBody>
                    <a:bodyPr/>
                    <a:lstStyle/>
                    <a:p>
                      <a:pPr algn="ctr"/>
                      <a:r>
                        <a:rPr lang="en-US" dirty="0"/>
                        <a:t>Hers</a:t>
                      </a:r>
                    </a:p>
                  </a:txBody>
                  <a:tcPr marL="91450" marR="91450"/>
                </a:tc>
                <a:tc>
                  <a:txBody>
                    <a:bodyPr/>
                    <a:lstStyle/>
                    <a:p>
                      <a:pPr algn="ctr"/>
                      <a:r>
                        <a:rPr lang="en-US" dirty="0"/>
                        <a:t>Herself</a:t>
                      </a:r>
                    </a:p>
                  </a:txBody>
                  <a:tcPr marL="91450" marR="91450"/>
                </a:tc>
                <a:extLst>
                  <a:ext uri="{0D108BD9-81ED-4DB2-BD59-A6C34878D82A}">
                    <a16:rowId xmlns:a16="http://schemas.microsoft.com/office/drawing/2014/main" val="10001"/>
                  </a:ext>
                </a:extLst>
              </a:tr>
              <a:tr h="320386">
                <a:tc>
                  <a:txBody>
                    <a:bodyPr/>
                    <a:lstStyle/>
                    <a:p>
                      <a:pPr algn="ctr"/>
                      <a:r>
                        <a:rPr lang="en-US" dirty="0"/>
                        <a:t>Male</a:t>
                      </a:r>
                    </a:p>
                  </a:txBody>
                  <a:tcPr marL="91450" marR="91450"/>
                </a:tc>
                <a:tc>
                  <a:txBody>
                    <a:bodyPr/>
                    <a:lstStyle/>
                    <a:p>
                      <a:pPr algn="ctr"/>
                      <a:r>
                        <a:rPr lang="en-US" dirty="0"/>
                        <a:t>He</a:t>
                      </a:r>
                    </a:p>
                  </a:txBody>
                  <a:tcPr marL="91450" marR="91450"/>
                </a:tc>
                <a:tc>
                  <a:txBody>
                    <a:bodyPr/>
                    <a:lstStyle/>
                    <a:p>
                      <a:pPr algn="ctr"/>
                      <a:r>
                        <a:rPr lang="en-US" dirty="0"/>
                        <a:t>Him</a:t>
                      </a:r>
                    </a:p>
                  </a:txBody>
                  <a:tcPr marL="91450" marR="91450"/>
                </a:tc>
                <a:tc>
                  <a:txBody>
                    <a:bodyPr/>
                    <a:lstStyle/>
                    <a:p>
                      <a:pPr algn="ctr"/>
                      <a:r>
                        <a:rPr lang="en-US" dirty="0"/>
                        <a:t>His</a:t>
                      </a:r>
                    </a:p>
                  </a:txBody>
                  <a:tcPr marL="91450" marR="91450"/>
                </a:tc>
                <a:tc>
                  <a:txBody>
                    <a:bodyPr/>
                    <a:lstStyle/>
                    <a:p>
                      <a:pPr algn="ctr"/>
                      <a:r>
                        <a:rPr lang="en-US" dirty="0"/>
                        <a:t>His</a:t>
                      </a:r>
                    </a:p>
                  </a:txBody>
                  <a:tcPr marL="91450" marR="91450"/>
                </a:tc>
                <a:tc>
                  <a:txBody>
                    <a:bodyPr/>
                    <a:lstStyle/>
                    <a:p>
                      <a:pPr algn="ctr"/>
                      <a:r>
                        <a:rPr lang="en-US" dirty="0"/>
                        <a:t>Himself</a:t>
                      </a:r>
                    </a:p>
                  </a:txBody>
                  <a:tcPr marL="91450" marR="91450"/>
                </a:tc>
                <a:extLst>
                  <a:ext uri="{0D108BD9-81ED-4DB2-BD59-A6C34878D82A}">
                    <a16:rowId xmlns:a16="http://schemas.microsoft.com/office/drawing/2014/main" val="10002"/>
                  </a:ext>
                </a:extLst>
              </a:tr>
              <a:tr h="324836">
                <a:tc>
                  <a:txBody>
                    <a:bodyPr/>
                    <a:lstStyle/>
                    <a:p>
                      <a:pPr algn="ctr"/>
                      <a:endParaRPr lang="en-US" dirty="0"/>
                    </a:p>
                  </a:txBody>
                  <a:tcPr marL="91450" marR="91450"/>
                </a:tc>
                <a:tc>
                  <a:txBody>
                    <a:bodyPr/>
                    <a:lstStyle/>
                    <a:p>
                      <a:pPr algn="ctr"/>
                      <a:r>
                        <a:rPr lang="en-US" dirty="0"/>
                        <a:t>They</a:t>
                      </a:r>
                    </a:p>
                  </a:txBody>
                  <a:tcPr marL="91450" marR="91450"/>
                </a:tc>
                <a:tc>
                  <a:txBody>
                    <a:bodyPr/>
                    <a:lstStyle/>
                    <a:p>
                      <a:pPr algn="ctr"/>
                      <a:r>
                        <a:rPr lang="en-US" dirty="0"/>
                        <a:t>Their</a:t>
                      </a:r>
                    </a:p>
                  </a:txBody>
                  <a:tcPr marL="91450" marR="91450"/>
                </a:tc>
                <a:tc>
                  <a:txBody>
                    <a:bodyPr/>
                    <a:lstStyle/>
                    <a:p>
                      <a:pPr algn="ctr"/>
                      <a:r>
                        <a:rPr lang="en-US" dirty="0"/>
                        <a:t>Their</a:t>
                      </a:r>
                    </a:p>
                  </a:txBody>
                  <a:tcPr marL="91450" marR="91450"/>
                </a:tc>
                <a:tc>
                  <a:txBody>
                    <a:bodyPr/>
                    <a:lstStyle/>
                    <a:p>
                      <a:pPr algn="ctr"/>
                      <a:r>
                        <a:rPr lang="en-US" dirty="0"/>
                        <a:t>Theirs</a:t>
                      </a:r>
                    </a:p>
                  </a:txBody>
                  <a:tcPr marL="91450" marR="91450"/>
                </a:tc>
                <a:tc>
                  <a:txBody>
                    <a:bodyPr/>
                    <a:lstStyle/>
                    <a:p>
                      <a:pPr algn="ctr"/>
                      <a:r>
                        <a:rPr lang="en-US" dirty="0"/>
                        <a:t>Themself</a:t>
                      </a:r>
                    </a:p>
                  </a:txBody>
                  <a:tcPr marL="91450" marR="91450"/>
                </a:tc>
                <a:extLst>
                  <a:ext uri="{0D108BD9-81ED-4DB2-BD59-A6C34878D82A}">
                    <a16:rowId xmlns:a16="http://schemas.microsoft.com/office/drawing/2014/main" val="10003"/>
                  </a:ext>
                </a:extLst>
              </a:tr>
              <a:tr h="560676">
                <a:tc>
                  <a:txBody>
                    <a:bodyPr/>
                    <a:lstStyle/>
                    <a:p>
                      <a:pPr algn="ctr"/>
                      <a:r>
                        <a:rPr lang="en-US" dirty="0"/>
                        <a:t>Gender</a:t>
                      </a:r>
                      <a:r>
                        <a:rPr lang="en-US" baseline="0" dirty="0"/>
                        <a:t> Neutral</a:t>
                      </a:r>
                      <a:endParaRPr lang="en-US" dirty="0"/>
                    </a:p>
                  </a:txBody>
                  <a:tcPr marL="91450" marR="91450"/>
                </a:tc>
                <a:tc>
                  <a:txBody>
                    <a:bodyPr/>
                    <a:lstStyle/>
                    <a:p>
                      <a:pPr algn="ctr"/>
                      <a:r>
                        <a:rPr lang="en-US" dirty="0" err="1"/>
                        <a:t>Ze</a:t>
                      </a:r>
                      <a:endParaRPr lang="en-US" dirty="0"/>
                    </a:p>
                  </a:txBody>
                  <a:tcPr marL="91450" marR="91450"/>
                </a:tc>
                <a:tc>
                  <a:txBody>
                    <a:bodyPr/>
                    <a:lstStyle/>
                    <a:p>
                      <a:pPr algn="ctr"/>
                      <a:r>
                        <a:rPr lang="en-US" dirty="0" err="1"/>
                        <a:t>Hir</a:t>
                      </a:r>
                      <a:endParaRPr lang="en-US" dirty="0"/>
                    </a:p>
                  </a:txBody>
                  <a:tcPr marL="91450" marR="91450"/>
                </a:tc>
                <a:tc>
                  <a:txBody>
                    <a:bodyPr/>
                    <a:lstStyle/>
                    <a:p>
                      <a:pPr algn="ctr"/>
                      <a:r>
                        <a:rPr lang="en-US" dirty="0" err="1"/>
                        <a:t>Hir</a:t>
                      </a:r>
                      <a:endParaRPr lang="en-US" dirty="0"/>
                    </a:p>
                  </a:txBody>
                  <a:tcPr marL="91450" marR="91450"/>
                </a:tc>
                <a:tc>
                  <a:txBody>
                    <a:bodyPr/>
                    <a:lstStyle/>
                    <a:p>
                      <a:pPr algn="ctr"/>
                      <a:r>
                        <a:rPr lang="en-US" dirty="0" err="1"/>
                        <a:t>Hirs</a:t>
                      </a:r>
                      <a:endParaRPr lang="en-US" dirty="0"/>
                    </a:p>
                  </a:txBody>
                  <a:tcPr marL="91450" marR="91450"/>
                </a:tc>
                <a:tc>
                  <a:txBody>
                    <a:bodyPr/>
                    <a:lstStyle/>
                    <a:p>
                      <a:pPr algn="ctr"/>
                      <a:r>
                        <a:rPr lang="en-US" dirty="0" err="1"/>
                        <a:t>Hirself</a:t>
                      </a:r>
                      <a:endParaRPr lang="en-US" dirty="0"/>
                    </a:p>
                  </a:txBody>
                  <a:tcPr marL="91450" marR="91450"/>
                </a:tc>
                <a:extLst>
                  <a:ext uri="{0D108BD9-81ED-4DB2-BD59-A6C34878D82A}">
                    <a16:rowId xmlns:a16="http://schemas.microsoft.com/office/drawing/2014/main" val="10004"/>
                  </a:ext>
                </a:extLst>
              </a:tr>
              <a:tr h="324836">
                <a:tc>
                  <a:txBody>
                    <a:bodyPr/>
                    <a:lstStyle/>
                    <a:p>
                      <a:pPr algn="ctr"/>
                      <a:r>
                        <a:rPr lang="en-US" dirty="0" err="1"/>
                        <a:t>Spivak</a:t>
                      </a:r>
                      <a:endParaRPr lang="en-US" dirty="0"/>
                    </a:p>
                  </a:txBody>
                  <a:tcPr marL="91450" marR="91450"/>
                </a:tc>
                <a:tc>
                  <a:txBody>
                    <a:bodyPr/>
                    <a:lstStyle/>
                    <a:p>
                      <a:pPr algn="ctr"/>
                      <a:r>
                        <a:rPr lang="en-US" dirty="0"/>
                        <a:t>E</a:t>
                      </a:r>
                    </a:p>
                  </a:txBody>
                  <a:tcPr marL="91450" marR="91450"/>
                </a:tc>
                <a:tc>
                  <a:txBody>
                    <a:bodyPr/>
                    <a:lstStyle/>
                    <a:p>
                      <a:pPr algn="ctr"/>
                      <a:r>
                        <a:rPr lang="en-US" dirty="0" err="1"/>
                        <a:t>Em</a:t>
                      </a:r>
                      <a:endParaRPr lang="en-US" dirty="0"/>
                    </a:p>
                  </a:txBody>
                  <a:tcPr marL="91450" marR="91450"/>
                </a:tc>
                <a:tc>
                  <a:txBody>
                    <a:bodyPr/>
                    <a:lstStyle/>
                    <a:p>
                      <a:pPr algn="ctr"/>
                      <a:r>
                        <a:rPr lang="en-US" dirty="0" err="1"/>
                        <a:t>Eir</a:t>
                      </a:r>
                      <a:endParaRPr lang="en-US" dirty="0"/>
                    </a:p>
                  </a:txBody>
                  <a:tcPr marL="91450" marR="91450"/>
                </a:tc>
                <a:tc>
                  <a:txBody>
                    <a:bodyPr/>
                    <a:lstStyle/>
                    <a:p>
                      <a:pPr algn="ctr"/>
                      <a:r>
                        <a:rPr lang="en-US" dirty="0" err="1"/>
                        <a:t>Eirs</a:t>
                      </a:r>
                      <a:endParaRPr lang="en-US" dirty="0"/>
                    </a:p>
                  </a:txBody>
                  <a:tcPr marL="91450" marR="91450"/>
                </a:tc>
                <a:tc>
                  <a:txBody>
                    <a:bodyPr/>
                    <a:lstStyle/>
                    <a:p>
                      <a:pPr algn="ctr"/>
                      <a:r>
                        <a:rPr lang="en-US" dirty="0" err="1"/>
                        <a:t>Emself</a:t>
                      </a:r>
                      <a:endParaRPr lang="en-US" dirty="0"/>
                    </a:p>
                  </a:txBody>
                  <a:tcPr marL="91450" marR="91450"/>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nvGraphicFramePr>
        <p:xfrm>
          <a:off x="1258888" y="4437063"/>
          <a:ext cx="6523037" cy="731838"/>
        </p:xfrm>
        <a:graphic>
          <a:graphicData uri="http://schemas.openxmlformats.org/drawingml/2006/table">
            <a:tbl>
              <a:tblPr firstRow="1" bandRow="1">
                <a:tableStyleId>{5C22544A-7EE6-4342-B048-85BDC9FD1C3A}</a:tableStyleId>
              </a:tblPr>
              <a:tblGrid>
                <a:gridCol w="579958">
                  <a:extLst>
                    <a:ext uri="{9D8B030D-6E8A-4147-A177-3AD203B41FA5}">
                      <a16:colId xmlns:a16="http://schemas.microsoft.com/office/drawing/2014/main" val="20000"/>
                    </a:ext>
                  </a:extLst>
                </a:gridCol>
                <a:gridCol w="705516">
                  <a:extLst>
                    <a:ext uri="{9D8B030D-6E8A-4147-A177-3AD203B41FA5}">
                      <a16:colId xmlns:a16="http://schemas.microsoft.com/office/drawing/2014/main" val="20001"/>
                    </a:ext>
                  </a:extLst>
                </a:gridCol>
                <a:gridCol w="801180">
                  <a:extLst>
                    <a:ext uri="{9D8B030D-6E8A-4147-A177-3AD203B41FA5}">
                      <a16:colId xmlns:a16="http://schemas.microsoft.com/office/drawing/2014/main" val="20002"/>
                    </a:ext>
                  </a:extLst>
                </a:gridCol>
                <a:gridCol w="1052296">
                  <a:extLst>
                    <a:ext uri="{9D8B030D-6E8A-4147-A177-3AD203B41FA5}">
                      <a16:colId xmlns:a16="http://schemas.microsoft.com/office/drawing/2014/main" val="20003"/>
                    </a:ext>
                  </a:extLst>
                </a:gridCol>
                <a:gridCol w="484959">
                  <a:extLst>
                    <a:ext uri="{9D8B030D-6E8A-4147-A177-3AD203B41FA5}">
                      <a16:colId xmlns:a16="http://schemas.microsoft.com/office/drawing/2014/main" val="20004"/>
                    </a:ext>
                  </a:extLst>
                </a:gridCol>
                <a:gridCol w="724781">
                  <a:extLst>
                    <a:ext uri="{9D8B030D-6E8A-4147-A177-3AD203B41FA5}">
                      <a16:colId xmlns:a16="http://schemas.microsoft.com/office/drawing/2014/main" val="20005"/>
                    </a:ext>
                  </a:extLst>
                </a:gridCol>
                <a:gridCol w="619819">
                  <a:extLst>
                    <a:ext uri="{9D8B030D-6E8A-4147-A177-3AD203B41FA5}">
                      <a16:colId xmlns:a16="http://schemas.microsoft.com/office/drawing/2014/main" val="20006"/>
                    </a:ext>
                  </a:extLst>
                </a:gridCol>
                <a:gridCol w="669643">
                  <a:extLst>
                    <a:ext uri="{9D8B030D-6E8A-4147-A177-3AD203B41FA5}">
                      <a16:colId xmlns:a16="http://schemas.microsoft.com/office/drawing/2014/main" val="20007"/>
                    </a:ext>
                  </a:extLst>
                </a:gridCol>
                <a:gridCol w="884885">
                  <a:extLst>
                    <a:ext uri="{9D8B030D-6E8A-4147-A177-3AD203B41FA5}">
                      <a16:colId xmlns:a16="http://schemas.microsoft.com/office/drawing/2014/main" val="20008"/>
                    </a:ext>
                  </a:extLst>
                </a:gridCol>
              </a:tblGrid>
              <a:tr h="365919">
                <a:tc>
                  <a:txBody>
                    <a:bodyPr/>
                    <a:lstStyle/>
                    <a:p>
                      <a:pPr algn="ctr"/>
                      <a:r>
                        <a:rPr lang="en-US" sz="1800" dirty="0" err="1"/>
                        <a:t>Ze</a:t>
                      </a:r>
                      <a:endParaRPr lang="en-US" sz="1800" dirty="0"/>
                    </a:p>
                  </a:txBody>
                  <a:tcPr marT="45740" marB="45740"/>
                </a:tc>
                <a:tc>
                  <a:txBody>
                    <a:bodyPr/>
                    <a:lstStyle/>
                    <a:p>
                      <a:pPr algn="ctr"/>
                      <a:r>
                        <a:rPr lang="en-US" sz="1800" dirty="0" err="1"/>
                        <a:t>Hir</a:t>
                      </a:r>
                      <a:endParaRPr lang="en-US" sz="1800" dirty="0"/>
                    </a:p>
                  </a:txBody>
                  <a:tcPr marT="45740" marB="45740"/>
                </a:tc>
                <a:tc>
                  <a:txBody>
                    <a:bodyPr/>
                    <a:lstStyle/>
                    <a:p>
                      <a:pPr algn="ctr"/>
                      <a:r>
                        <a:rPr lang="en-US" sz="1800" dirty="0" err="1"/>
                        <a:t>Hirs</a:t>
                      </a:r>
                      <a:endParaRPr lang="en-US" sz="1800" dirty="0"/>
                    </a:p>
                  </a:txBody>
                  <a:tcPr marT="45740" marB="45740"/>
                </a:tc>
                <a:tc>
                  <a:txBody>
                    <a:bodyPr/>
                    <a:lstStyle/>
                    <a:p>
                      <a:pPr algn="ctr"/>
                      <a:r>
                        <a:rPr lang="en-US" sz="1800" dirty="0" err="1"/>
                        <a:t>Hirself</a:t>
                      </a:r>
                      <a:endParaRPr lang="en-US" sz="1800" dirty="0"/>
                    </a:p>
                  </a:txBody>
                  <a:tcPr marT="45740" marB="45740"/>
                </a:tc>
                <a:tc>
                  <a:txBody>
                    <a:bodyPr/>
                    <a:lstStyle/>
                    <a:p>
                      <a:pPr algn="ctr"/>
                      <a:r>
                        <a:rPr lang="en-US" sz="1800" dirty="0"/>
                        <a:t>E</a:t>
                      </a:r>
                    </a:p>
                  </a:txBody>
                  <a:tcPr marT="45740" marB="45740"/>
                </a:tc>
                <a:tc>
                  <a:txBody>
                    <a:bodyPr/>
                    <a:lstStyle/>
                    <a:p>
                      <a:pPr algn="ctr"/>
                      <a:r>
                        <a:rPr lang="en-US" sz="1800" dirty="0" err="1"/>
                        <a:t>Em</a:t>
                      </a:r>
                      <a:endParaRPr lang="en-US" sz="1800" dirty="0"/>
                    </a:p>
                  </a:txBody>
                  <a:tcPr marT="45740" marB="45740"/>
                </a:tc>
                <a:tc>
                  <a:txBody>
                    <a:bodyPr/>
                    <a:lstStyle/>
                    <a:p>
                      <a:pPr algn="ctr"/>
                      <a:r>
                        <a:rPr lang="en-US" sz="1800" dirty="0" err="1"/>
                        <a:t>Eir</a:t>
                      </a:r>
                      <a:endParaRPr lang="en-US" sz="1800" dirty="0"/>
                    </a:p>
                  </a:txBody>
                  <a:tcPr marT="45740" marB="45740"/>
                </a:tc>
                <a:tc>
                  <a:txBody>
                    <a:bodyPr/>
                    <a:lstStyle/>
                    <a:p>
                      <a:pPr algn="ctr"/>
                      <a:r>
                        <a:rPr lang="en-US" sz="1800" dirty="0" err="1"/>
                        <a:t>Eirs</a:t>
                      </a:r>
                      <a:endParaRPr lang="en-US" sz="1800" dirty="0"/>
                    </a:p>
                  </a:txBody>
                  <a:tcPr marT="45740" marB="45740"/>
                </a:tc>
                <a:tc>
                  <a:txBody>
                    <a:bodyPr/>
                    <a:lstStyle/>
                    <a:p>
                      <a:pPr algn="ctr"/>
                      <a:r>
                        <a:rPr lang="en-US" sz="1800" dirty="0" err="1"/>
                        <a:t>Emself</a:t>
                      </a:r>
                      <a:endParaRPr lang="en-US" sz="1800" dirty="0"/>
                    </a:p>
                  </a:txBody>
                  <a:tcPr marT="45740" marB="45740"/>
                </a:tc>
                <a:extLst>
                  <a:ext uri="{0D108BD9-81ED-4DB2-BD59-A6C34878D82A}">
                    <a16:rowId xmlns:a16="http://schemas.microsoft.com/office/drawing/2014/main" val="10000"/>
                  </a:ext>
                </a:extLst>
              </a:tr>
              <a:tr h="365919">
                <a:tc>
                  <a:txBody>
                    <a:bodyPr/>
                    <a:lstStyle/>
                    <a:p>
                      <a:pPr algn="ctr"/>
                      <a:r>
                        <a:rPr lang="en-US" sz="1800" dirty="0"/>
                        <a:t>Zee</a:t>
                      </a:r>
                    </a:p>
                  </a:txBody>
                  <a:tcPr marT="45740" marB="45740"/>
                </a:tc>
                <a:tc>
                  <a:txBody>
                    <a:bodyPr/>
                    <a:lstStyle/>
                    <a:p>
                      <a:pPr algn="ctr"/>
                      <a:r>
                        <a:rPr lang="en-US" sz="1800" dirty="0"/>
                        <a:t>Here</a:t>
                      </a:r>
                    </a:p>
                  </a:txBody>
                  <a:tcPr marT="45740" marB="45740"/>
                </a:tc>
                <a:tc>
                  <a:txBody>
                    <a:bodyPr/>
                    <a:lstStyle/>
                    <a:p>
                      <a:pPr algn="ctr"/>
                      <a:r>
                        <a:rPr lang="en-US" sz="1800" dirty="0" err="1"/>
                        <a:t>Heres</a:t>
                      </a:r>
                      <a:endParaRPr lang="en-US" sz="1800" dirty="0"/>
                    </a:p>
                  </a:txBody>
                  <a:tcPr marT="45740" marB="45740"/>
                </a:tc>
                <a:tc>
                  <a:txBody>
                    <a:bodyPr/>
                    <a:lstStyle/>
                    <a:p>
                      <a:pPr algn="ctr"/>
                      <a:r>
                        <a:rPr lang="en-US" sz="1800" dirty="0" err="1"/>
                        <a:t>Hereself</a:t>
                      </a:r>
                      <a:endParaRPr lang="en-US" sz="1800" dirty="0"/>
                    </a:p>
                  </a:txBody>
                  <a:tcPr marT="45740" marB="45740"/>
                </a:tc>
                <a:tc>
                  <a:txBody>
                    <a:bodyPr/>
                    <a:lstStyle/>
                    <a:p>
                      <a:pPr algn="ctr"/>
                      <a:r>
                        <a:rPr lang="en-US" sz="1800" dirty="0" err="1"/>
                        <a:t>ee</a:t>
                      </a:r>
                      <a:endParaRPr lang="en-US" sz="1800" dirty="0"/>
                    </a:p>
                  </a:txBody>
                  <a:tcPr marT="45740" marB="45740"/>
                </a:tc>
                <a:tc>
                  <a:txBody>
                    <a:bodyPr/>
                    <a:lstStyle/>
                    <a:p>
                      <a:pPr algn="ctr"/>
                      <a:r>
                        <a:rPr lang="en-US" sz="1800" dirty="0" err="1"/>
                        <a:t>em</a:t>
                      </a:r>
                      <a:endParaRPr lang="en-US" sz="1800" dirty="0"/>
                    </a:p>
                  </a:txBody>
                  <a:tcPr marT="45740" marB="45740"/>
                </a:tc>
                <a:tc>
                  <a:txBody>
                    <a:bodyPr/>
                    <a:lstStyle/>
                    <a:p>
                      <a:pPr algn="ctr"/>
                      <a:r>
                        <a:rPr lang="en-US" sz="1800" dirty="0"/>
                        <a:t>air</a:t>
                      </a:r>
                    </a:p>
                  </a:txBody>
                  <a:tcPr marT="45740" marB="45740"/>
                </a:tc>
                <a:tc>
                  <a:txBody>
                    <a:bodyPr/>
                    <a:lstStyle/>
                    <a:p>
                      <a:pPr algn="ctr"/>
                      <a:r>
                        <a:rPr lang="en-US" sz="1800" dirty="0"/>
                        <a:t>airs</a:t>
                      </a:r>
                    </a:p>
                  </a:txBody>
                  <a:tcPr marT="45740" marB="45740"/>
                </a:tc>
                <a:tc>
                  <a:txBody>
                    <a:bodyPr/>
                    <a:lstStyle/>
                    <a:p>
                      <a:pPr algn="ctr"/>
                      <a:r>
                        <a:rPr lang="en-US" sz="1800" dirty="0" err="1"/>
                        <a:t>emself</a:t>
                      </a:r>
                      <a:endParaRPr lang="en-US" sz="1800" dirty="0"/>
                    </a:p>
                  </a:txBody>
                  <a:tcPr marT="45740" marB="45740"/>
                </a:tc>
                <a:extLst>
                  <a:ext uri="{0D108BD9-81ED-4DB2-BD59-A6C34878D82A}">
                    <a16:rowId xmlns:a16="http://schemas.microsoft.com/office/drawing/2014/main" val="10001"/>
                  </a:ext>
                </a:extLst>
              </a:tr>
            </a:tbl>
          </a:graphicData>
        </a:graphic>
      </p:graphicFrame>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8042276" cy="794124"/>
          </a:xfrm>
          <a:extLst/>
        </p:spPr>
        <p:txBody>
          <a:bodyPr/>
          <a:lstStyle/>
          <a:p>
            <a:pPr algn="ctr">
              <a:defRPr/>
            </a:pPr>
            <a:r>
              <a:rPr lang="en-US" sz="3600" dirty="0"/>
              <a:t>Examples of How to Use Pronouns</a:t>
            </a:r>
          </a:p>
        </p:txBody>
      </p:sp>
      <p:sp>
        <p:nvSpPr>
          <p:cNvPr id="80898" name="Content Placeholder 2"/>
          <p:cNvSpPr>
            <a:spLocks noGrp="1"/>
          </p:cNvSpPr>
          <p:nvPr>
            <p:ph idx="1"/>
          </p:nvPr>
        </p:nvSpPr>
        <p:spPr>
          <a:xfrm>
            <a:off x="549275" y="2205038"/>
            <a:ext cx="7839075" cy="3738562"/>
          </a:xfrm>
        </p:spPr>
        <p:txBody>
          <a:bodyPr/>
          <a:lstStyle/>
          <a:p>
            <a:pPr marL="0" indent="0">
              <a:buFont typeface="Wingdings 2" charset="0"/>
              <a:buNone/>
            </a:pPr>
            <a:r>
              <a:rPr lang="en-US">
                <a:latin typeface="Calibri" charset="0"/>
                <a:ea typeface="MS PGothic" charset="0"/>
              </a:rPr>
              <a:t>She went to her bedroom</a:t>
            </a:r>
            <a:r>
              <a:rPr lang="mr-IN">
                <a:latin typeface="Calibri" charset="0"/>
                <a:ea typeface="MS PGothic" charset="0"/>
              </a:rPr>
              <a:t>……</a:t>
            </a:r>
            <a:r>
              <a:rPr lang="en-US">
                <a:latin typeface="Calibri" charset="0"/>
                <a:ea typeface="MS PGothic" charset="0"/>
              </a:rPr>
              <a:t>He went to his bedroom.</a:t>
            </a:r>
          </a:p>
          <a:p>
            <a:pPr marL="0" indent="0">
              <a:buFont typeface="Wingdings 2" charset="0"/>
              <a:buNone/>
            </a:pPr>
            <a:r>
              <a:rPr lang="en-US">
                <a:latin typeface="Calibri" charset="0"/>
                <a:ea typeface="MS PGothic" charset="0"/>
              </a:rPr>
              <a:t>Ze went to hir bedroom</a:t>
            </a:r>
            <a:r>
              <a:rPr lang="mr-IN">
                <a:latin typeface="Calibri" charset="0"/>
                <a:ea typeface="MS PGothic" charset="0"/>
              </a:rPr>
              <a:t>………</a:t>
            </a:r>
            <a:r>
              <a:rPr lang="en-CA">
                <a:latin typeface="Calibri" charset="0"/>
                <a:ea typeface="MS PGothic" charset="0"/>
              </a:rPr>
              <a:t>.</a:t>
            </a:r>
            <a:r>
              <a:rPr lang="en-US">
                <a:latin typeface="Calibri" charset="0"/>
                <a:ea typeface="MS PGothic" charset="0"/>
              </a:rPr>
              <a:t>E went to eir bedroom.</a:t>
            </a:r>
          </a:p>
          <a:p>
            <a:pPr marL="0" indent="0">
              <a:buFont typeface="Wingdings 2" charset="0"/>
              <a:buNone/>
            </a:pPr>
            <a:r>
              <a:rPr lang="en-US">
                <a:latin typeface="Calibri" charset="0"/>
                <a:ea typeface="MS PGothic" charset="0"/>
              </a:rPr>
              <a:t>I am her sister</a:t>
            </a:r>
            <a:r>
              <a:rPr lang="mr-IN">
                <a:latin typeface="Calibri" charset="0"/>
                <a:ea typeface="MS PGothic" charset="0"/>
              </a:rPr>
              <a:t>……………………</a:t>
            </a:r>
            <a:r>
              <a:rPr lang="en-CA">
                <a:latin typeface="Calibri" charset="0"/>
                <a:ea typeface="MS PGothic" charset="0"/>
              </a:rPr>
              <a:t>.</a:t>
            </a:r>
            <a:r>
              <a:rPr lang="en-US">
                <a:latin typeface="Calibri" charset="0"/>
                <a:ea typeface="MS PGothic" charset="0"/>
              </a:rPr>
              <a:t>I am his sister.</a:t>
            </a:r>
          </a:p>
          <a:p>
            <a:pPr marL="0" indent="0">
              <a:buFont typeface="Wingdings 2" charset="0"/>
              <a:buNone/>
            </a:pPr>
            <a:r>
              <a:rPr lang="en-US">
                <a:latin typeface="Calibri" charset="0"/>
                <a:ea typeface="MS PGothic" charset="0"/>
              </a:rPr>
              <a:t>I am hir sister</a:t>
            </a:r>
            <a:r>
              <a:rPr lang="mr-IN">
                <a:latin typeface="Calibri" charset="0"/>
                <a:ea typeface="MS PGothic" charset="0"/>
              </a:rPr>
              <a:t>……………………</a:t>
            </a:r>
            <a:r>
              <a:rPr lang="en-CA">
                <a:latin typeface="Calibri" charset="0"/>
                <a:ea typeface="MS PGothic" charset="0"/>
              </a:rPr>
              <a:t>..</a:t>
            </a:r>
            <a:r>
              <a:rPr lang="en-US">
                <a:latin typeface="Calibri" charset="0"/>
                <a:ea typeface="MS PGothic" charset="0"/>
              </a:rPr>
              <a:t>I am eir sister.</a:t>
            </a:r>
          </a:p>
          <a:p>
            <a:pPr marL="0" indent="0">
              <a:buFont typeface="Wingdings 2" charset="0"/>
              <a:buNone/>
            </a:pPr>
            <a:r>
              <a:rPr lang="en-US">
                <a:latin typeface="Calibri" charset="0"/>
                <a:ea typeface="MS PGothic" charset="0"/>
              </a:rPr>
              <a:t>She shaves herself</a:t>
            </a:r>
            <a:r>
              <a:rPr lang="mr-IN">
                <a:latin typeface="Calibri" charset="0"/>
                <a:ea typeface="MS PGothic" charset="0"/>
              </a:rPr>
              <a:t>………………</a:t>
            </a:r>
            <a:r>
              <a:rPr lang="en-US">
                <a:latin typeface="Calibri" charset="0"/>
                <a:ea typeface="MS PGothic" charset="0"/>
              </a:rPr>
              <a:t> He shaves himself.</a:t>
            </a:r>
          </a:p>
          <a:p>
            <a:pPr marL="0" indent="0">
              <a:buFont typeface="Wingdings 2" charset="0"/>
              <a:buNone/>
            </a:pPr>
            <a:r>
              <a:rPr lang="en-US">
                <a:latin typeface="Calibri" charset="0"/>
                <a:ea typeface="MS PGothic" charset="0"/>
              </a:rPr>
              <a:t>Ze shaves hirself</a:t>
            </a:r>
            <a:r>
              <a:rPr lang="mr-IN">
                <a:latin typeface="Calibri" charset="0"/>
                <a:ea typeface="MS PGothic" charset="0"/>
              </a:rPr>
              <a:t>………</a:t>
            </a:r>
            <a:r>
              <a:rPr lang="en-US">
                <a:latin typeface="Calibri" charset="0"/>
                <a:ea typeface="MS PGothic" charset="0"/>
              </a:rPr>
              <a:t>.</a:t>
            </a:r>
            <a:r>
              <a:rPr lang="mr-IN">
                <a:latin typeface="Calibri" charset="0"/>
                <a:ea typeface="MS PGothic" charset="0"/>
              </a:rPr>
              <a:t>…………</a:t>
            </a:r>
            <a:r>
              <a:rPr lang="en-US">
                <a:latin typeface="Calibri" charset="0"/>
                <a:ea typeface="MS PGothic" charset="0"/>
              </a:rPr>
              <a:t>E shaves emself.</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Content Placeholder 1"/>
          <p:cNvSpPr>
            <a:spLocks noGrp="1"/>
          </p:cNvSpPr>
          <p:nvPr>
            <p:ph idx="1"/>
          </p:nvPr>
        </p:nvSpPr>
        <p:spPr>
          <a:xfrm>
            <a:off x="457200" y="1935163"/>
            <a:ext cx="8229600" cy="4157662"/>
          </a:xfrm>
        </p:spPr>
        <p:txBody>
          <a:bodyPr/>
          <a:lstStyle/>
          <a:p>
            <a:r>
              <a:rPr lang="en-US" sz="3200">
                <a:latin typeface="Calibri" charset="0"/>
                <a:ea typeface="MS PGothic" charset="0"/>
              </a:rPr>
              <a:t>“They” is a commonly used pronoun to describe someone who does not want to use traditional he/she her/him pronouns.</a:t>
            </a:r>
          </a:p>
          <a:p>
            <a:r>
              <a:rPr lang="en-US" sz="3200">
                <a:latin typeface="Calibri" charset="0"/>
                <a:ea typeface="MS PGothic" charset="0"/>
              </a:rPr>
              <a:t>Alex is coming for lunch. They just went to get their wallet.</a:t>
            </a:r>
          </a:p>
          <a:p>
            <a:r>
              <a:rPr lang="en-US" sz="3200">
                <a:latin typeface="Calibri" charset="0"/>
                <a:ea typeface="MS PGothic" charset="0"/>
              </a:rPr>
              <a:t>Consider identifying your pronoun on your nametag at conferences.</a:t>
            </a:r>
          </a:p>
          <a:p>
            <a:endParaRPr lang="en-US">
              <a:latin typeface="Calibri" charset="0"/>
              <a:ea typeface="MS PGothic" charset="0"/>
            </a:endParaRPr>
          </a:p>
        </p:txBody>
      </p:sp>
      <p:sp>
        <p:nvSpPr>
          <p:cNvPr id="3" name="Title 2"/>
          <p:cNvSpPr>
            <a:spLocks noGrp="1"/>
          </p:cNvSpPr>
          <p:nvPr>
            <p:ph type="title"/>
          </p:nvPr>
        </p:nvSpPr>
        <p:spPr>
          <a:xfrm>
            <a:off x="457200" y="704088"/>
            <a:ext cx="8305800" cy="924712"/>
          </a:xfrm>
          <a:extLst/>
        </p:spPr>
        <p:txBody>
          <a:bodyPr/>
          <a:lstStyle/>
          <a:p>
            <a:pPr algn="ctr">
              <a:defRPr/>
            </a:pPr>
            <a:r>
              <a:rPr lang="en-US" dirty="0"/>
              <a:t>Identifying one’s pronouns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755576" y="836712"/>
            <a:ext cx="7731211" cy="871344"/>
          </a:xfrm>
          <a:ln>
            <a:miter lim="800000"/>
            <a:headEnd/>
            <a:tailEnd/>
          </a:ln>
          <a:extLst/>
        </p:spPr>
        <p:txBody>
          <a:bodyPr lIns="91440" rIns="91440" bIns="45720" anchor="t"/>
          <a:lstStyle/>
          <a:p>
            <a:pPr eaLnBrk="1" hangingPunct="1">
              <a:defRPr/>
            </a:pPr>
            <a:r>
              <a:rPr lang="en-US" dirty="0"/>
              <a:t> Course Objectives</a:t>
            </a:r>
            <a:endParaRPr lang="en-CA" dirty="0"/>
          </a:p>
        </p:txBody>
      </p:sp>
      <p:sp>
        <p:nvSpPr>
          <p:cNvPr id="22530" name="Rectangle 5"/>
          <p:cNvSpPr>
            <a:spLocks noGrp="1" noChangeArrowheads="1"/>
          </p:cNvSpPr>
          <p:nvPr>
            <p:ph idx="1"/>
          </p:nvPr>
        </p:nvSpPr>
        <p:spPr>
          <a:xfrm>
            <a:off x="611188" y="1628775"/>
            <a:ext cx="8064500" cy="5062538"/>
          </a:xfrm>
        </p:spPr>
        <p:txBody>
          <a:bodyPr/>
          <a:lstStyle/>
          <a:p>
            <a:pPr>
              <a:buFont typeface="Wingdings 2" charset="0"/>
              <a:buNone/>
            </a:pPr>
            <a:r>
              <a:rPr lang="en-CA">
                <a:latin typeface="Calibri" charset="0"/>
                <a:ea typeface="MS PGothic" charset="0"/>
              </a:rPr>
              <a:t>► Understand barriers faced by the LGBTQ2S+ community</a:t>
            </a:r>
          </a:p>
          <a:p>
            <a:pPr>
              <a:buFont typeface="Wingdings 2" charset="0"/>
              <a:buNone/>
            </a:pPr>
            <a:r>
              <a:rPr lang="en-CA">
                <a:latin typeface="Calibri" charset="0"/>
                <a:ea typeface="MS PGothic" charset="0"/>
              </a:rPr>
              <a:t>► Identify laws protecting rights of the LGBTQ2S+ community</a:t>
            </a:r>
          </a:p>
          <a:p>
            <a:pPr eaLnBrk="1" hangingPunct="1">
              <a:buFontTx/>
              <a:buNone/>
            </a:pPr>
            <a:r>
              <a:rPr lang="en-CA">
                <a:latin typeface="Calibri" charset="0"/>
                <a:ea typeface="MS PGothic" charset="0"/>
              </a:rPr>
              <a:t>► Define and distinguish “gender identity”, “gender expression” and “sexual orientation”</a:t>
            </a:r>
          </a:p>
          <a:p>
            <a:pPr eaLnBrk="1" hangingPunct="1">
              <a:buFontTx/>
              <a:buNone/>
            </a:pPr>
            <a:r>
              <a:rPr lang="en-CA">
                <a:latin typeface="Calibri" charset="0"/>
                <a:ea typeface="MS PGothic" charset="0"/>
              </a:rPr>
              <a:t>► Introduce use of gender neutral pronouns and prefixes</a:t>
            </a:r>
          </a:p>
          <a:p>
            <a:pPr>
              <a:buFont typeface="Wingdings 2" charset="0"/>
              <a:buNone/>
            </a:pPr>
            <a:r>
              <a:rPr lang="en-CA">
                <a:latin typeface="Calibri" charset="0"/>
                <a:ea typeface="MS PGothic" charset="0"/>
              </a:rPr>
              <a:t>►  Summarize changes to Alberta </a:t>
            </a:r>
            <a:r>
              <a:rPr lang="en-CA" i="1">
                <a:latin typeface="Calibri" charset="0"/>
                <a:ea typeface="MS PGothic" charset="0"/>
              </a:rPr>
              <a:t>Vital Statistics Act </a:t>
            </a:r>
            <a:r>
              <a:rPr lang="en-CA">
                <a:latin typeface="Calibri" charset="0"/>
                <a:ea typeface="MS PGothic" charset="0"/>
              </a:rPr>
              <a:t>affecting gender neutral markers, change of sex and name changes</a:t>
            </a:r>
            <a:endParaRPr lang="en-CA" sz="2800" b="1">
              <a:latin typeface="Century Gothic" charset="0"/>
              <a:ea typeface="MS PGothic" charset="0"/>
            </a:endParaRPr>
          </a:p>
          <a:p>
            <a:pPr>
              <a:buFont typeface="Wingdings 2" charset="0"/>
              <a:buNone/>
            </a:pPr>
            <a:endParaRPr lang="en-CA" sz="2800" b="1" i="1">
              <a:latin typeface="Century Gothic" charset="0"/>
              <a:ea typeface="MS PGothic" charset="0"/>
            </a:endParaRP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143000" y="765175"/>
            <a:ext cx="6934200" cy="792163"/>
          </a:xfrm>
        </p:spPr>
        <p:txBody>
          <a:bodyPr/>
          <a:lstStyle/>
          <a:p>
            <a:pPr algn="ctr"/>
            <a:r>
              <a:rPr lang="en-US">
                <a:latin typeface="Calibri" charset="0"/>
                <a:ea typeface="MS PGothic" charset="0"/>
              </a:rPr>
              <a:t>Identity Documents</a:t>
            </a:r>
          </a:p>
        </p:txBody>
      </p:sp>
      <p:sp>
        <p:nvSpPr>
          <p:cNvPr id="81922" name="Text Placeholder 2"/>
          <p:cNvSpPr>
            <a:spLocks noGrp="1"/>
          </p:cNvSpPr>
          <p:nvPr>
            <p:ph type="body" sz="half" idx="1"/>
          </p:nvPr>
        </p:nvSpPr>
        <p:spPr>
          <a:xfrm>
            <a:off x="468313" y="1700213"/>
            <a:ext cx="3130550" cy="4052887"/>
          </a:xfrm>
        </p:spPr>
        <p:txBody>
          <a:bodyPr/>
          <a:lstStyle/>
          <a:p>
            <a:pPr>
              <a:lnSpc>
                <a:spcPct val="90000"/>
              </a:lnSpc>
            </a:pPr>
            <a:r>
              <a:rPr lang="en-US" sz="2200">
                <a:latin typeface="Calibri" charset="0"/>
                <a:ea typeface="MS PGothic" charset="0"/>
              </a:rPr>
              <a:t>41% of people in transition don</a:t>
            </a:r>
            <a:r>
              <a:rPr lang="ja-JP" altLang="en-US" sz="2200">
                <a:latin typeface="Calibri" charset="0"/>
                <a:ea typeface="MS PGothic" charset="0"/>
              </a:rPr>
              <a:t>’</a:t>
            </a:r>
            <a:r>
              <a:rPr lang="en-US" altLang="ja-JP" sz="2200">
                <a:latin typeface="Calibri" charset="0"/>
                <a:ea typeface="MS PGothic" charset="0"/>
              </a:rPr>
              <a:t>t have identity documents reflecting their gender.</a:t>
            </a:r>
          </a:p>
          <a:p>
            <a:pPr>
              <a:lnSpc>
                <a:spcPct val="90000"/>
              </a:lnSpc>
            </a:pPr>
            <a:r>
              <a:rPr lang="en-US" sz="2200">
                <a:latin typeface="Calibri" charset="0"/>
                <a:ea typeface="MS PGothic" charset="0"/>
              </a:rPr>
              <a:t>Amendments to the Alberta </a:t>
            </a:r>
            <a:r>
              <a:rPr lang="en-US" sz="2200" i="1">
                <a:latin typeface="Calibri" charset="0"/>
                <a:ea typeface="MS PGothic" charset="0"/>
              </a:rPr>
              <a:t>Vital Statistics Act</a:t>
            </a:r>
            <a:r>
              <a:rPr lang="en-US" sz="2200">
                <a:latin typeface="Calibri" charset="0"/>
                <a:ea typeface="MS PGothic" charset="0"/>
              </a:rPr>
              <a:t> made through the enactment of the  </a:t>
            </a:r>
            <a:r>
              <a:rPr lang="en-CA" sz="2200" i="1">
                <a:latin typeface="Calibri" charset="0"/>
                <a:ea typeface="MS PGothic" charset="0"/>
              </a:rPr>
              <a:t>Vital Statistics and Life Events Modernization Act will change that.</a:t>
            </a:r>
            <a:endParaRPr lang="en-US" sz="2200">
              <a:latin typeface="Calibri" charset="0"/>
              <a:ea typeface="MS PGothic" charset="0"/>
            </a:endParaRPr>
          </a:p>
          <a:p>
            <a:pPr>
              <a:lnSpc>
                <a:spcPct val="90000"/>
              </a:lnSpc>
            </a:pPr>
            <a:endParaRPr lang="en-US" sz="2200">
              <a:latin typeface="Calibri" charset="0"/>
              <a:ea typeface="MS PGothic" charset="0"/>
            </a:endParaRPr>
          </a:p>
        </p:txBody>
      </p:sp>
      <p:pic>
        <p:nvPicPr>
          <p:cNvPr id="81923" name="Content Placeholder 4"/>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2" t="-8029" r="-1561" b="-5441"/>
          <a:stretch>
            <a:fillRect/>
          </a:stretch>
        </p:blipFill>
        <p:spPr>
          <a:xfrm>
            <a:off x="3708400" y="1773238"/>
            <a:ext cx="4762500" cy="3240087"/>
          </a:xfrm>
        </p:spPr>
      </p:pic>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6712"/>
            <a:ext cx="8305800" cy="1010376"/>
          </a:xfrm>
          <a:extLst/>
        </p:spPr>
        <p:txBody>
          <a:bodyPr>
            <a:normAutofit fontScale="90000"/>
          </a:bodyPr>
          <a:lstStyle/>
          <a:p>
            <a:pPr algn="ctr">
              <a:defRPr/>
            </a:pPr>
            <a:r>
              <a:rPr lang="en-US" sz="3600" dirty="0"/>
              <a:t>Identifying/Changing Name, Sex &amp; Gender on Identity Documents</a:t>
            </a:r>
          </a:p>
        </p:txBody>
      </p:sp>
      <p:sp>
        <p:nvSpPr>
          <p:cNvPr id="83970" name="Content Placeholder 6"/>
          <p:cNvSpPr>
            <a:spLocks noGrp="1"/>
          </p:cNvSpPr>
          <p:nvPr>
            <p:ph sz="half" idx="2"/>
          </p:nvPr>
        </p:nvSpPr>
        <p:spPr>
          <a:xfrm>
            <a:off x="4643438" y="1844675"/>
            <a:ext cx="3744912" cy="3960813"/>
          </a:xfrm>
        </p:spPr>
        <p:txBody>
          <a:bodyPr/>
          <a:lstStyle/>
          <a:p>
            <a:pPr>
              <a:lnSpc>
                <a:spcPct val="80000"/>
              </a:lnSpc>
            </a:pPr>
            <a:r>
              <a:rPr lang="en-US" sz="2000">
                <a:latin typeface="Calibri" charset="0"/>
                <a:ea typeface="MS PGothic" charset="0"/>
              </a:rPr>
              <a:t>Change of Name</a:t>
            </a:r>
          </a:p>
          <a:p>
            <a:pPr>
              <a:lnSpc>
                <a:spcPct val="80000"/>
              </a:lnSpc>
            </a:pPr>
            <a:r>
              <a:rPr lang="en-US" sz="2000">
                <a:latin typeface="Calibri" charset="0"/>
                <a:ea typeface="MS PGothic" charset="0"/>
              </a:rPr>
              <a:t>Sex or Amendment of Sex</a:t>
            </a:r>
          </a:p>
          <a:p>
            <a:pPr>
              <a:lnSpc>
                <a:spcPct val="80000"/>
              </a:lnSpc>
            </a:pPr>
            <a:r>
              <a:rPr lang="en-US" sz="2000">
                <a:latin typeface="Calibri" charset="0"/>
                <a:ea typeface="MS PGothic" charset="0"/>
              </a:rPr>
              <a:t>Gender or Amendment of Gender</a:t>
            </a:r>
          </a:p>
          <a:p>
            <a:pPr>
              <a:lnSpc>
                <a:spcPct val="80000"/>
              </a:lnSpc>
              <a:buFont typeface="Wingdings 2" charset="0"/>
              <a:buNone/>
            </a:pPr>
            <a:r>
              <a:rPr lang="en-US" sz="2000">
                <a:latin typeface="Calibri" charset="0"/>
                <a:ea typeface="MS PGothic" charset="0"/>
              </a:rPr>
              <a:t>on identity documents:</a:t>
            </a:r>
          </a:p>
          <a:p>
            <a:pPr lvl="1">
              <a:lnSpc>
                <a:spcPct val="80000"/>
              </a:lnSpc>
            </a:pPr>
            <a:r>
              <a:rPr lang="en-US" sz="1900">
                <a:latin typeface="Calibri" charset="0"/>
                <a:ea typeface="MS PGothic" charset="0"/>
              </a:rPr>
              <a:t>Record of Birth</a:t>
            </a:r>
          </a:p>
          <a:p>
            <a:pPr lvl="1">
              <a:lnSpc>
                <a:spcPct val="80000"/>
              </a:lnSpc>
            </a:pPr>
            <a:r>
              <a:rPr lang="en-US" sz="1900">
                <a:latin typeface="Calibri" charset="0"/>
                <a:ea typeface="MS PGothic" charset="0"/>
              </a:rPr>
              <a:t>Birth Certificate</a:t>
            </a:r>
          </a:p>
          <a:p>
            <a:pPr lvl="1">
              <a:lnSpc>
                <a:spcPct val="80000"/>
              </a:lnSpc>
            </a:pPr>
            <a:r>
              <a:rPr lang="en-US" sz="1900">
                <a:latin typeface="Calibri" charset="0"/>
                <a:ea typeface="MS PGothic" charset="0"/>
              </a:rPr>
              <a:t>Stillbirth </a:t>
            </a:r>
          </a:p>
          <a:p>
            <a:pPr lvl="1">
              <a:lnSpc>
                <a:spcPct val="80000"/>
              </a:lnSpc>
            </a:pPr>
            <a:r>
              <a:rPr lang="en-US" sz="1900">
                <a:latin typeface="Calibri" charset="0"/>
                <a:ea typeface="MS PGothic" charset="0"/>
              </a:rPr>
              <a:t>Adoption Certificate</a:t>
            </a:r>
          </a:p>
          <a:p>
            <a:pPr lvl="1">
              <a:lnSpc>
                <a:spcPct val="80000"/>
              </a:lnSpc>
            </a:pPr>
            <a:r>
              <a:rPr lang="en-US" sz="1900">
                <a:latin typeface="Calibri" charset="0"/>
                <a:ea typeface="MS PGothic" charset="0"/>
              </a:rPr>
              <a:t>Marriage Licence</a:t>
            </a:r>
          </a:p>
          <a:p>
            <a:pPr lvl="1">
              <a:lnSpc>
                <a:spcPct val="80000"/>
              </a:lnSpc>
            </a:pPr>
            <a:r>
              <a:rPr lang="en-US" sz="1900">
                <a:latin typeface="Calibri" charset="0"/>
                <a:ea typeface="MS PGothic" charset="0"/>
              </a:rPr>
              <a:t>Driver</a:t>
            </a:r>
            <a:r>
              <a:rPr lang="ja-JP" altLang="en-US" sz="1900">
                <a:latin typeface="Calibri" charset="0"/>
                <a:ea typeface="MS PGothic" charset="0"/>
              </a:rPr>
              <a:t>’</a:t>
            </a:r>
            <a:r>
              <a:rPr lang="en-US" altLang="ja-JP" sz="1900">
                <a:latin typeface="Calibri" charset="0"/>
                <a:ea typeface="MS PGothic" charset="0"/>
              </a:rPr>
              <a:t>s Licence</a:t>
            </a:r>
          </a:p>
          <a:p>
            <a:pPr lvl="1">
              <a:lnSpc>
                <a:spcPct val="80000"/>
              </a:lnSpc>
            </a:pPr>
            <a:r>
              <a:rPr lang="en-US" sz="1900">
                <a:latin typeface="Calibri" charset="0"/>
                <a:ea typeface="MS PGothic" charset="0"/>
              </a:rPr>
              <a:t>Alberta Identification Cards</a:t>
            </a:r>
          </a:p>
          <a:p>
            <a:pPr lvl="1">
              <a:lnSpc>
                <a:spcPct val="80000"/>
              </a:lnSpc>
            </a:pPr>
            <a:r>
              <a:rPr lang="en-US" sz="1900">
                <a:latin typeface="Calibri" charset="0"/>
                <a:ea typeface="MS PGothic" charset="0"/>
              </a:rPr>
              <a:t>Death Certificate</a:t>
            </a:r>
          </a:p>
          <a:p>
            <a:pPr lvl="1">
              <a:lnSpc>
                <a:spcPct val="80000"/>
              </a:lnSpc>
              <a:buFont typeface="Wingdings 2" charset="0"/>
              <a:buNone/>
            </a:pPr>
            <a:endParaRPr lang="en-US" sz="1900">
              <a:latin typeface="Calibri" charset="0"/>
              <a:ea typeface="MS PGothic" charset="0"/>
            </a:endParaRPr>
          </a:p>
          <a:p>
            <a:pPr>
              <a:lnSpc>
                <a:spcPct val="80000"/>
              </a:lnSpc>
              <a:buFont typeface="Wingdings 2" charset="0"/>
              <a:buNone/>
            </a:pPr>
            <a:endParaRPr lang="en-US" sz="2000">
              <a:latin typeface="Calibri" charset="0"/>
              <a:ea typeface="MS PGothic" charset="0"/>
            </a:endParaRPr>
          </a:p>
          <a:p>
            <a:pPr lvl="1">
              <a:lnSpc>
                <a:spcPct val="80000"/>
              </a:lnSpc>
            </a:pPr>
            <a:endParaRPr lang="en-US" sz="1900">
              <a:latin typeface="Calibri" charset="0"/>
              <a:ea typeface="MS PGothic" charset="0"/>
            </a:endParaRPr>
          </a:p>
        </p:txBody>
      </p:sp>
      <p:pic>
        <p:nvPicPr>
          <p:cNvPr id="83971" name="Picture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l="13861" r="13861"/>
          <a:stretch>
            <a:fillRect/>
          </a:stretch>
        </p:blipFill>
        <p:spPr>
          <a:xfrm>
            <a:off x="317500" y="1905000"/>
            <a:ext cx="3533775" cy="4038600"/>
          </a:xfrm>
        </p:spPr>
      </p:pic>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548680"/>
            <a:ext cx="8661400" cy="792088"/>
          </a:xfrm>
          <a:extLst/>
        </p:spPr>
        <p:txBody>
          <a:bodyPr/>
          <a:lstStyle/>
          <a:p>
            <a:pPr algn="ctr">
              <a:defRPr/>
            </a:pPr>
            <a:r>
              <a:rPr lang="en-US" sz="3600" dirty="0"/>
              <a:t>Amendments to the </a:t>
            </a:r>
            <a:r>
              <a:rPr lang="en-US" sz="3600" i="1" dirty="0"/>
              <a:t>Vital Statistics Act</a:t>
            </a:r>
          </a:p>
        </p:txBody>
      </p:sp>
      <p:sp>
        <p:nvSpPr>
          <p:cNvPr id="86018" name="Content Placeholder 2"/>
          <p:cNvSpPr>
            <a:spLocks noGrp="1"/>
          </p:cNvSpPr>
          <p:nvPr>
            <p:ph idx="1"/>
          </p:nvPr>
        </p:nvSpPr>
        <p:spPr>
          <a:xfrm>
            <a:off x="549275" y="1557338"/>
            <a:ext cx="8415338" cy="5300662"/>
          </a:xfrm>
        </p:spPr>
        <p:txBody>
          <a:bodyPr/>
          <a:lstStyle/>
          <a:p>
            <a:pPr>
              <a:lnSpc>
                <a:spcPct val="80000"/>
              </a:lnSpc>
            </a:pPr>
            <a:r>
              <a:rPr lang="en-CA" sz="2400" dirty="0">
                <a:latin typeface="Calibri" charset="0"/>
                <a:ea typeface="MS PGothic" charset="0"/>
              </a:rPr>
              <a:t>The</a:t>
            </a:r>
            <a:r>
              <a:rPr lang="en-CA" sz="2400" i="1" dirty="0">
                <a:latin typeface="Calibri" charset="0"/>
                <a:ea typeface="MS PGothic" charset="0"/>
              </a:rPr>
              <a:t> Vital Statistics Act</a:t>
            </a:r>
            <a:r>
              <a:rPr lang="en-CA" sz="2400" dirty="0">
                <a:latin typeface="Calibri" charset="0"/>
                <a:ea typeface="MS PGothic" charset="0"/>
              </a:rPr>
              <a:t> governs how the government collects and registers information about the life events of Alberta residents such as births, adoptions, marriages, and deaths </a:t>
            </a:r>
            <a:r>
              <a:rPr lang="mr-IN" sz="2400" dirty="0">
                <a:latin typeface="Calibri" charset="0"/>
                <a:ea typeface="MS PGothic" charset="0"/>
              </a:rPr>
              <a:t>–</a:t>
            </a:r>
            <a:r>
              <a:rPr lang="en-CA" sz="2400" dirty="0">
                <a:latin typeface="Calibri" charset="0"/>
                <a:ea typeface="MS PGothic" charset="0"/>
              </a:rPr>
              <a:t> information essential for obtaining legal documents used to verify people’s identity</a:t>
            </a:r>
          </a:p>
          <a:p>
            <a:pPr>
              <a:lnSpc>
                <a:spcPct val="80000"/>
              </a:lnSpc>
            </a:pPr>
            <a:r>
              <a:rPr lang="en-CA" sz="2400" dirty="0">
                <a:latin typeface="Calibri" charset="0"/>
                <a:ea typeface="MS PGothic" charset="0"/>
              </a:rPr>
              <a:t>In 2016, the </a:t>
            </a:r>
            <a:r>
              <a:rPr lang="en-US" sz="2400" i="1" dirty="0">
                <a:latin typeface="Calibri" charset="0"/>
                <a:ea typeface="MS PGothic" charset="0"/>
              </a:rPr>
              <a:t>Vital Statistics and Life Events Modernization </a:t>
            </a:r>
            <a:r>
              <a:rPr lang="en-CA" sz="2400" dirty="0">
                <a:latin typeface="Calibri" charset="0"/>
                <a:ea typeface="MS PGothic" charset="0"/>
              </a:rPr>
              <a:t>(VSLEMA) was enacted to amend the </a:t>
            </a:r>
            <a:r>
              <a:rPr lang="en-CA" sz="2400" i="1" dirty="0">
                <a:latin typeface="Calibri" charset="0"/>
                <a:ea typeface="MS PGothic" charset="0"/>
              </a:rPr>
              <a:t>Vital Statistics Act</a:t>
            </a:r>
            <a:r>
              <a:rPr lang="en-CA" sz="2400" dirty="0">
                <a:latin typeface="Calibri" charset="0"/>
                <a:ea typeface="MS PGothic" charset="0"/>
              </a:rPr>
              <a:t>, including provisions amending how gender is identified. Certain provisions were not proclaimed in force to allow the government and other entities that deal with this information, such as Alberta Registry Agents, to prepare for the changes.</a:t>
            </a:r>
            <a:endParaRPr lang="en-CA" sz="2400" i="1" dirty="0">
              <a:latin typeface="Calibri" charset="0"/>
              <a:ea typeface="MS PGothic" charset="0"/>
            </a:endParaRPr>
          </a:p>
          <a:p>
            <a:pPr>
              <a:lnSpc>
                <a:spcPct val="80000"/>
              </a:lnSpc>
            </a:pPr>
            <a:r>
              <a:rPr lang="en-CA" sz="2400" dirty="0">
                <a:latin typeface="Calibri" charset="0"/>
                <a:ea typeface="MS PGothic" charset="0"/>
              </a:rPr>
              <a:t>On June 8, 2018, the Alberta government proclaimed provisions in the VSLEMA in force which amends </a:t>
            </a:r>
            <a:r>
              <a:rPr lang="en-CA" sz="2400" i="1" dirty="0">
                <a:latin typeface="Calibri" charset="0"/>
                <a:ea typeface="MS PGothic" charset="0"/>
              </a:rPr>
              <a:t>the Vital Statistics Act.</a:t>
            </a:r>
            <a:endParaRPr lang="en-CA" sz="2400" dirty="0">
              <a:latin typeface="Calibri" charset="0"/>
              <a:ea typeface="MS PGothic" charset="0"/>
            </a:endParaRPr>
          </a:p>
          <a:p>
            <a:pPr marL="0" indent="0">
              <a:lnSpc>
                <a:spcPct val="80000"/>
              </a:lnSpc>
              <a:buNone/>
            </a:pPr>
            <a:r>
              <a:rPr lang="en-CA" sz="2400" i="1" dirty="0">
                <a:latin typeface="Calibri" charset="0"/>
                <a:ea typeface="MS PGothic" charset="0"/>
              </a:rPr>
              <a:t>    </a:t>
            </a:r>
            <a:endParaRPr lang="en-US" sz="2400" dirty="0">
              <a:latin typeface="Calibri" charset="0"/>
              <a:ea typeface="MS PGothic" charset="0"/>
            </a:endParaRP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404664"/>
            <a:ext cx="8712200" cy="1080120"/>
          </a:xfrm>
          <a:extLst/>
        </p:spPr>
        <p:txBody>
          <a:bodyPr>
            <a:normAutofit fontScale="90000"/>
          </a:bodyPr>
          <a:lstStyle/>
          <a:p>
            <a:pPr algn="ctr">
              <a:defRPr/>
            </a:pPr>
            <a:r>
              <a:rPr lang="en-US" sz="3600" dirty="0"/>
              <a:t>Changes to the </a:t>
            </a:r>
            <a:r>
              <a:rPr lang="en-US" sz="3600" i="1" dirty="0"/>
              <a:t>Vital Statistics Act</a:t>
            </a:r>
            <a:r>
              <a:rPr lang="en-US" sz="3600" dirty="0"/>
              <a:t> Affecting Gender</a:t>
            </a:r>
            <a:endParaRPr lang="en-US" sz="3600" i="1" dirty="0"/>
          </a:p>
        </p:txBody>
      </p:sp>
      <p:sp>
        <p:nvSpPr>
          <p:cNvPr id="87042" name="Content Placeholder 3"/>
          <p:cNvSpPr>
            <a:spLocks noGrp="1"/>
          </p:cNvSpPr>
          <p:nvPr>
            <p:ph idx="1"/>
          </p:nvPr>
        </p:nvSpPr>
        <p:spPr>
          <a:xfrm>
            <a:off x="549275" y="1557338"/>
            <a:ext cx="8415338" cy="5300662"/>
          </a:xfrm>
        </p:spPr>
        <p:txBody>
          <a:bodyPr/>
          <a:lstStyle/>
          <a:p>
            <a:pPr marL="0" indent="0">
              <a:lnSpc>
                <a:spcPct val="90000"/>
              </a:lnSpc>
              <a:buFont typeface="Wingdings 2" charset="0"/>
              <a:buNone/>
            </a:pPr>
            <a:endParaRPr lang="en-US" sz="2200">
              <a:latin typeface="Calibri" charset="0"/>
              <a:ea typeface="MS PGothic" charset="0"/>
            </a:endParaRPr>
          </a:p>
          <a:p>
            <a:pPr marL="0" indent="0">
              <a:lnSpc>
                <a:spcPct val="90000"/>
              </a:lnSpc>
            </a:pPr>
            <a:r>
              <a:rPr lang="en-US" sz="2400">
                <a:latin typeface="Calibri" charset="0"/>
                <a:ea typeface="MS PGothic" charset="0"/>
              </a:rPr>
              <a:t>     Provide individuals who do not identify as male (M) or female (F) the choice of selecting a gender-neutral marker such as </a:t>
            </a:r>
            <a:r>
              <a:rPr lang="ja-JP" altLang="en-US" sz="2400">
                <a:latin typeface="Calibri" charset="0"/>
                <a:ea typeface="MS PGothic" charset="0"/>
              </a:rPr>
              <a:t>“</a:t>
            </a:r>
            <a:r>
              <a:rPr lang="en-US" altLang="ja-JP" sz="2400">
                <a:latin typeface="Calibri" charset="0"/>
                <a:ea typeface="MS PGothic" charset="0"/>
              </a:rPr>
              <a:t>X</a:t>
            </a:r>
            <a:r>
              <a:rPr lang="ja-JP" altLang="en-US" sz="2400">
                <a:latin typeface="Calibri" charset="0"/>
                <a:ea typeface="MS PGothic" charset="0"/>
              </a:rPr>
              <a:t>”</a:t>
            </a:r>
            <a:r>
              <a:rPr lang="en-US" altLang="ja-JP" sz="2400">
                <a:latin typeface="Calibri" charset="0"/>
                <a:ea typeface="MS PGothic" charset="0"/>
              </a:rPr>
              <a:t> on vital records. This will allow transgender individuals to chose to register non-binary (neither male or female) gender on Alberta legal documents (e.g. birth certificates) &amp; will also align with changes to federal laws allowing Canadians to select </a:t>
            </a:r>
            <a:r>
              <a:rPr lang="ja-JP" altLang="en-US" sz="2400">
                <a:latin typeface="Calibri" charset="0"/>
                <a:ea typeface="MS PGothic" charset="0"/>
              </a:rPr>
              <a:t>“</a:t>
            </a:r>
            <a:r>
              <a:rPr lang="en-US" altLang="ja-JP" sz="2400">
                <a:latin typeface="Calibri" charset="0"/>
                <a:ea typeface="MS PGothic" charset="0"/>
              </a:rPr>
              <a:t>X</a:t>
            </a:r>
            <a:r>
              <a:rPr lang="ja-JP" altLang="en-US" sz="2400">
                <a:latin typeface="Calibri" charset="0"/>
                <a:ea typeface="MS PGothic" charset="0"/>
              </a:rPr>
              <a:t>”</a:t>
            </a:r>
            <a:r>
              <a:rPr lang="en-US" altLang="ja-JP" sz="2400">
                <a:latin typeface="Calibri" charset="0"/>
                <a:ea typeface="MS PGothic" charset="0"/>
              </a:rPr>
              <a:t> as a gender marker on passports.</a:t>
            </a:r>
          </a:p>
          <a:p>
            <a:pPr marL="0" indent="0">
              <a:lnSpc>
                <a:spcPct val="90000"/>
              </a:lnSpc>
            </a:pPr>
            <a:r>
              <a:rPr lang="en-US" sz="2400">
                <a:latin typeface="Calibri" charset="0"/>
                <a:ea typeface="MS PGothic" charset="0"/>
              </a:rPr>
              <a:t>     Remove the outdated requirement for proof-of-sex re-assignment surgery to change one</a:t>
            </a:r>
            <a:r>
              <a:rPr lang="ja-JP" altLang="en-US" sz="2400">
                <a:latin typeface="Calibri" charset="0"/>
                <a:ea typeface="MS PGothic" charset="0"/>
              </a:rPr>
              <a:t>’</a:t>
            </a:r>
            <a:r>
              <a:rPr lang="en-US" altLang="ja-JP" sz="2400">
                <a:latin typeface="Calibri" charset="0"/>
                <a:ea typeface="MS PGothic" charset="0"/>
              </a:rPr>
              <a:t>s sex on vital records.</a:t>
            </a:r>
          </a:p>
          <a:p>
            <a:pPr marL="0" indent="0">
              <a:lnSpc>
                <a:spcPct val="90000"/>
              </a:lnSpc>
            </a:pPr>
            <a:r>
              <a:rPr lang="en-US" sz="2400">
                <a:latin typeface="Calibri" charset="0"/>
                <a:ea typeface="MS PGothic" charset="0"/>
              </a:rPr>
              <a:t>     Expand the list of professionals who may confirm an</a:t>
            </a:r>
          </a:p>
          <a:p>
            <a:pPr marL="0" indent="0">
              <a:lnSpc>
                <a:spcPct val="90000"/>
              </a:lnSpc>
              <a:buFont typeface="Wingdings 2" charset="0"/>
              <a:buNone/>
            </a:pPr>
            <a:r>
              <a:rPr lang="en-US" sz="2400">
                <a:latin typeface="Calibri" charset="0"/>
                <a:ea typeface="MS PGothic" charset="0"/>
              </a:rPr>
              <a:t> applicant</a:t>
            </a:r>
            <a:r>
              <a:rPr lang="ja-JP" altLang="en-US" sz="2400">
                <a:latin typeface="Calibri" charset="0"/>
                <a:ea typeface="MS PGothic" charset="0"/>
              </a:rPr>
              <a:t>’</a:t>
            </a:r>
            <a:r>
              <a:rPr lang="en-US" altLang="ja-JP" sz="2400">
                <a:latin typeface="Calibri" charset="0"/>
                <a:ea typeface="MS PGothic" charset="0"/>
              </a:rPr>
              <a:t>s affidavit for change of sex to include </a:t>
            </a:r>
          </a:p>
          <a:p>
            <a:pPr marL="0" indent="0">
              <a:lnSpc>
                <a:spcPct val="90000"/>
              </a:lnSpc>
              <a:buFont typeface="Wingdings 2" charset="0"/>
              <a:buNone/>
            </a:pPr>
            <a:r>
              <a:rPr lang="en-US" sz="2400">
                <a:latin typeface="Calibri" charset="0"/>
                <a:ea typeface="MS PGothic" charset="0"/>
              </a:rPr>
              <a:t>registered social workers, nurse practitioners and registered nurses.</a:t>
            </a:r>
          </a:p>
          <a:p>
            <a:pPr marL="0" indent="0">
              <a:lnSpc>
                <a:spcPct val="90000"/>
              </a:lnSpc>
            </a:pPr>
            <a:endParaRPr lang="en-US" sz="2200">
              <a:latin typeface="Calibri" charset="0"/>
              <a:ea typeface="MS PGothic" charset="0"/>
            </a:endParaRP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83165" cy="936104"/>
          </a:xfrm>
          <a:extLst/>
        </p:spPr>
        <p:txBody>
          <a:bodyPr>
            <a:normAutofit fontScale="90000"/>
          </a:bodyPr>
          <a:lstStyle/>
          <a:p>
            <a:pPr algn="ctr">
              <a:defRPr/>
            </a:pPr>
            <a:br>
              <a:rPr lang="en-US" sz="3600" dirty="0"/>
            </a:br>
            <a:r>
              <a:rPr lang="en-US" sz="3600" dirty="0"/>
              <a:t>Changes to the </a:t>
            </a:r>
            <a:r>
              <a:rPr lang="en-US" sz="3600" i="1" dirty="0"/>
              <a:t>Vital Statistics Act</a:t>
            </a:r>
            <a:r>
              <a:rPr lang="en-US" sz="3600" dirty="0"/>
              <a:t> Affecting Name Changes</a:t>
            </a:r>
          </a:p>
        </p:txBody>
      </p:sp>
      <p:sp>
        <p:nvSpPr>
          <p:cNvPr id="3" name="Content Placeholder 2"/>
          <p:cNvSpPr>
            <a:spLocks noGrp="1"/>
          </p:cNvSpPr>
          <p:nvPr>
            <p:ph idx="1"/>
          </p:nvPr>
        </p:nvSpPr>
        <p:spPr>
          <a:xfrm>
            <a:off x="549275" y="1700213"/>
            <a:ext cx="8270875" cy="5041900"/>
          </a:xfrm>
        </p:spPr>
        <p:txBody>
          <a:bodyPr>
            <a:normAutofit/>
          </a:bodyPr>
          <a:lstStyle/>
          <a:p>
            <a:pPr>
              <a:lnSpc>
                <a:spcPct val="80000"/>
              </a:lnSpc>
              <a:defRPr/>
            </a:pPr>
            <a:r>
              <a:rPr lang="en-US" sz="2400" dirty="0">
                <a:latin typeface="Calibri" charset="0"/>
                <a:ea typeface="MS PGothic" charset="0"/>
              </a:rPr>
              <a:t>Clarify that parents may choose any last name for their child </a:t>
            </a:r>
          </a:p>
          <a:p>
            <a:pPr>
              <a:lnSpc>
                <a:spcPct val="80000"/>
              </a:lnSpc>
              <a:defRPr/>
            </a:pPr>
            <a:r>
              <a:rPr lang="en-US" sz="2400" dirty="0">
                <a:latin typeface="Calibri" charset="0"/>
                <a:ea typeface="MS PGothic" charset="0"/>
              </a:rPr>
              <a:t>Remove requirement to publish legal change of name in the Alberta Gazette.</a:t>
            </a:r>
          </a:p>
          <a:p>
            <a:pPr>
              <a:lnSpc>
                <a:spcPct val="80000"/>
              </a:lnSpc>
              <a:defRPr/>
            </a:pPr>
            <a:r>
              <a:rPr lang="en-US" sz="2400" dirty="0">
                <a:latin typeface="Calibri" charset="0"/>
                <a:ea typeface="MS PGothic" charset="0"/>
              </a:rPr>
              <a:t>Remove requirement to provide a reason for requesting a legal change of name.</a:t>
            </a:r>
          </a:p>
          <a:p>
            <a:pPr>
              <a:lnSpc>
                <a:spcPct val="80000"/>
              </a:lnSpc>
              <a:defRPr/>
            </a:pPr>
            <a:r>
              <a:rPr lang="en-US" sz="2400" dirty="0">
                <a:latin typeface="Calibri" charset="0"/>
                <a:ea typeface="MS PGothic" charset="0"/>
              </a:rPr>
              <a:t>Make it easier for individuals born outside Canada to change their name, by allowing more documents to be accepted as proof (currently only permanent resident or citizenship cards are accepted).</a:t>
            </a:r>
          </a:p>
          <a:p>
            <a:pPr>
              <a:lnSpc>
                <a:spcPct val="80000"/>
              </a:lnSpc>
              <a:defRPr/>
            </a:pPr>
            <a:r>
              <a:rPr lang="en-US" sz="2400" dirty="0">
                <a:latin typeface="Calibri" charset="0"/>
                <a:ea typeface="MS PGothic" charset="0"/>
              </a:rPr>
              <a:t>Increase age when child</a:t>
            </a:r>
            <a:r>
              <a:rPr lang="ja-JP" altLang="en-US" sz="2400" dirty="0">
                <a:latin typeface="Calibri" charset="0"/>
                <a:ea typeface="MS PGothic" charset="0"/>
              </a:rPr>
              <a:t>’</a:t>
            </a:r>
            <a:r>
              <a:rPr lang="en-US" sz="2400" dirty="0">
                <a:latin typeface="Calibri" charset="0"/>
                <a:ea typeface="MS PGothic" charset="0"/>
              </a:rPr>
              <a:t>s given name may be amended without supporting documentation (from 10 years to 12 years).</a:t>
            </a:r>
          </a:p>
          <a:p>
            <a:pPr>
              <a:lnSpc>
                <a:spcPct val="80000"/>
              </a:lnSpc>
              <a:defRPr/>
            </a:pPr>
            <a:r>
              <a:rPr lang="en-CA" sz="2400" dirty="0">
                <a:latin typeface="Calibri" charset="0"/>
                <a:ea typeface="MS PGothic" charset="0"/>
              </a:rPr>
              <a:t>Simplify consent requirements for legal change of </a:t>
            </a:r>
          </a:p>
          <a:p>
            <a:pPr marL="0" indent="0">
              <a:lnSpc>
                <a:spcPct val="80000"/>
              </a:lnSpc>
              <a:buFont typeface="Wingdings 2" charset="0"/>
              <a:buNone/>
              <a:defRPr/>
            </a:pPr>
            <a:r>
              <a:rPr lang="en-CA" sz="2400" dirty="0">
                <a:latin typeface="Calibri" charset="0"/>
                <a:ea typeface="MS PGothic" charset="0"/>
              </a:rPr>
              <a:t>    name for a minor.</a:t>
            </a:r>
          </a:p>
          <a:p>
            <a:pPr>
              <a:lnSpc>
                <a:spcPct val="80000"/>
              </a:lnSpc>
              <a:defRPr/>
            </a:pPr>
            <a:endParaRPr lang="en-US" sz="2200" dirty="0">
              <a:latin typeface="Calibri" charset="0"/>
              <a:ea typeface="MS PGothic" charset="0"/>
            </a:endParaRPr>
          </a:p>
          <a:p>
            <a:pPr>
              <a:lnSpc>
                <a:spcPct val="80000"/>
              </a:lnSpc>
              <a:defRPr/>
            </a:pPr>
            <a:endParaRPr lang="en-US" sz="2200" dirty="0">
              <a:latin typeface="Calibri" charset="0"/>
              <a:ea typeface="MS PGothic" charset="0"/>
            </a:endParaRPr>
          </a:p>
          <a:p>
            <a:pPr>
              <a:lnSpc>
                <a:spcPct val="80000"/>
              </a:lnSpc>
              <a:defRPr/>
            </a:pPr>
            <a:endParaRPr lang="en-US" sz="2200" dirty="0">
              <a:latin typeface="Calibri" charset="0"/>
              <a:ea typeface="MS PGothic" charset="0"/>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10414" y="764704"/>
            <a:ext cx="5994400" cy="720080"/>
          </a:xfrm>
          <a:ln>
            <a:miter lim="800000"/>
            <a:headEnd/>
            <a:tailEnd/>
          </a:ln>
          <a:extLst/>
        </p:spPr>
        <p:txBody>
          <a:bodyPr lIns="91440" rIns="91440" bIns="45720" anchor="t"/>
          <a:lstStyle/>
          <a:p>
            <a:pPr algn="ctr" eaLnBrk="1" hangingPunct="1">
              <a:defRPr/>
            </a:pPr>
            <a:r>
              <a:rPr lang="en-US" sz="4000" i="1" dirty="0"/>
              <a:t>Strategies For Change</a:t>
            </a:r>
            <a:endParaRPr lang="en-CA" sz="4000" i="1" dirty="0"/>
          </a:p>
        </p:txBody>
      </p:sp>
      <p:sp>
        <p:nvSpPr>
          <p:cNvPr id="43011" name="Rectangle 3"/>
          <p:cNvSpPr>
            <a:spLocks noGrp="1" noChangeArrowheads="1"/>
          </p:cNvSpPr>
          <p:nvPr>
            <p:ph idx="1"/>
          </p:nvPr>
        </p:nvSpPr>
        <p:spPr>
          <a:xfrm>
            <a:off x="2339975" y="1533525"/>
            <a:ext cx="6553200" cy="5324475"/>
          </a:xfrm>
        </p:spPr>
        <p:txBody>
          <a:bodyPr>
            <a:normAutofit/>
          </a:bodyPr>
          <a:lstStyle/>
          <a:p>
            <a:pPr marL="609600" indent="-609600" eaLnBrk="1" hangingPunct="1">
              <a:lnSpc>
                <a:spcPct val="70000"/>
              </a:lnSpc>
              <a:buFont typeface="Wingdings" charset="0"/>
              <a:buChar char="v"/>
              <a:defRPr/>
            </a:pPr>
            <a:r>
              <a:rPr lang="en-US" sz="2400" b="1" dirty="0">
                <a:latin typeface="Calibri" charset="0"/>
                <a:ea typeface="MS PGothic" charset="0"/>
              </a:rPr>
              <a:t>If unfamiliar with gender terms used, ask respectfully</a:t>
            </a:r>
          </a:p>
          <a:p>
            <a:pPr marL="609600" indent="-609600" eaLnBrk="1" hangingPunct="1">
              <a:lnSpc>
                <a:spcPct val="70000"/>
              </a:lnSpc>
              <a:buFont typeface="Wingdings" charset="0"/>
              <a:buChar char="v"/>
              <a:defRPr/>
            </a:pPr>
            <a:r>
              <a:rPr lang="en-US" sz="2400" b="1" dirty="0">
                <a:latin typeface="Calibri" charset="0"/>
                <a:ea typeface="MS PGothic" charset="0"/>
              </a:rPr>
              <a:t>Listen to, use and respect the names, pronouns and title a person uses</a:t>
            </a:r>
          </a:p>
          <a:p>
            <a:pPr marL="609600" indent="-609600">
              <a:lnSpc>
                <a:spcPct val="70000"/>
              </a:lnSpc>
              <a:buFont typeface="Wingdings" charset="0"/>
              <a:buChar char="v"/>
              <a:defRPr/>
            </a:pPr>
            <a:r>
              <a:rPr lang="en-US" sz="2400" b="1" dirty="0">
                <a:latin typeface="Calibri" charset="0"/>
                <a:ea typeface="MS PGothic" charset="0"/>
              </a:rPr>
              <a:t>Use </a:t>
            </a:r>
            <a:r>
              <a:rPr lang="ja-JP" altLang="en-US" sz="2400" b="1" dirty="0">
                <a:latin typeface="Calibri" charset="0"/>
                <a:ea typeface="MS PGothic" charset="0"/>
              </a:rPr>
              <a:t>“</a:t>
            </a:r>
            <a:r>
              <a:rPr lang="en-US" sz="2400" b="1" dirty="0">
                <a:latin typeface="Calibri" charset="0"/>
                <a:ea typeface="MS PGothic" charset="0"/>
              </a:rPr>
              <a:t>they</a:t>
            </a:r>
            <a:r>
              <a:rPr lang="ja-JP" altLang="en-US" sz="2400" b="1" dirty="0">
                <a:latin typeface="Calibri" charset="0"/>
                <a:ea typeface="MS PGothic" charset="0"/>
              </a:rPr>
              <a:t>”</a:t>
            </a:r>
            <a:r>
              <a:rPr lang="en-US" sz="2400" b="1" dirty="0">
                <a:latin typeface="Calibri" charset="0"/>
                <a:ea typeface="MS PGothic" charset="0"/>
              </a:rPr>
              <a:t> when appropriate</a:t>
            </a:r>
          </a:p>
          <a:p>
            <a:pPr marL="609600" indent="-609600">
              <a:lnSpc>
                <a:spcPct val="70000"/>
              </a:lnSpc>
              <a:buFont typeface="Wingdings" charset="0"/>
              <a:buChar char="v"/>
              <a:defRPr/>
            </a:pPr>
            <a:r>
              <a:rPr lang="en-US" sz="2400" b="1" dirty="0">
                <a:latin typeface="Calibri" charset="0"/>
                <a:ea typeface="MS PGothic" charset="0"/>
              </a:rPr>
              <a:t>Ask yourself</a:t>
            </a:r>
          </a:p>
          <a:p>
            <a:pPr marL="946150" lvl="1" indent="-609600">
              <a:lnSpc>
                <a:spcPct val="70000"/>
              </a:lnSpc>
              <a:buFont typeface="Wingdings" charset="0"/>
              <a:buChar char="v"/>
              <a:defRPr/>
            </a:pPr>
            <a:r>
              <a:rPr lang="en-US" b="1" dirty="0">
                <a:latin typeface="Calibri" charset="0"/>
                <a:ea typeface="MS PGothic" charset="0"/>
              </a:rPr>
              <a:t>Why am I asking this question?</a:t>
            </a:r>
          </a:p>
          <a:p>
            <a:pPr marL="946150" lvl="1" indent="-609600">
              <a:lnSpc>
                <a:spcPct val="70000"/>
              </a:lnSpc>
              <a:buFont typeface="Wingdings" charset="0"/>
              <a:buChar char="v"/>
              <a:defRPr/>
            </a:pPr>
            <a:r>
              <a:rPr lang="en-US" b="1" dirty="0">
                <a:latin typeface="Calibri" charset="0"/>
                <a:ea typeface="MS PGothic" charset="0"/>
              </a:rPr>
              <a:t>Do I need to know their gender?</a:t>
            </a:r>
          </a:p>
          <a:p>
            <a:pPr marL="946150" lvl="1" indent="-609600">
              <a:lnSpc>
                <a:spcPct val="70000"/>
              </a:lnSpc>
              <a:buFont typeface="Wingdings" charset="0"/>
              <a:buChar char="v"/>
              <a:defRPr/>
            </a:pPr>
            <a:r>
              <a:rPr lang="en-US" b="1" dirty="0">
                <a:latin typeface="Calibri" charset="0"/>
                <a:ea typeface="MS PGothic" charset="0"/>
              </a:rPr>
              <a:t>Would I ask someone who is not LGBTQ2S+ this question?</a:t>
            </a:r>
            <a:r>
              <a:rPr lang="ja-JP" altLang="en-US" b="1" dirty="0">
                <a:latin typeface="Calibri" charset="0"/>
                <a:ea typeface="MS PGothic" charset="0"/>
              </a:rPr>
              <a:t>”</a:t>
            </a:r>
            <a:endParaRPr lang="en-US" b="1" dirty="0">
              <a:latin typeface="Calibri" charset="0"/>
              <a:ea typeface="MS PGothic" charset="0"/>
            </a:endParaRPr>
          </a:p>
          <a:p>
            <a:pPr marL="609600" indent="-609600" eaLnBrk="1" hangingPunct="1">
              <a:lnSpc>
                <a:spcPct val="70000"/>
              </a:lnSpc>
              <a:buFont typeface="Wingdings" charset="0"/>
              <a:buChar char="v"/>
              <a:defRPr/>
            </a:pPr>
            <a:r>
              <a:rPr lang="en-US" sz="2400" b="1" dirty="0">
                <a:latin typeface="Calibri" charset="0"/>
                <a:ea typeface="MS PGothic" charset="0"/>
              </a:rPr>
              <a:t>Be aware of diversity</a:t>
            </a:r>
          </a:p>
          <a:p>
            <a:pPr marL="609600" indent="-609600" eaLnBrk="1" hangingPunct="1">
              <a:lnSpc>
                <a:spcPct val="70000"/>
              </a:lnSpc>
              <a:buFont typeface="Wingdings" charset="0"/>
              <a:buChar char="v"/>
              <a:defRPr/>
            </a:pPr>
            <a:r>
              <a:rPr lang="en-US" sz="2400" b="1" dirty="0">
                <a:latin typeface="Calibri" charset="0"/>
                <a:ea typeface="MS PGothic" charset="0"/>
              </a:rPr>
              <a:t>Don</a:t>
            </a:r>
            <a:r>
              <a:rPr lang="ja-JP" altLang="en-US" sz="2400" b="1" dirty="0">
                <a:latin typeface="Calibri" charset="0"/>
                <a:ea typeface="MS PGothic" charset="0"/>
              </a:rPr>
              <a:t>’</a:t>
            </a:r>
            <a:r>
              <a:rPr lang="en-US" sz="2400" b="1" dirty="0">
                <a:latin typeface="Calibri" charset="0"/>
                <a:ea typeface="MS PGothic" charset="0"/>
              </a:rPr>
              <a:t>t make assumptions</a:t>
            </a:r>
          </a:p>
          <a:p>
            <a:pPr marL="609600" indent="-609600" eaLnBrk="1" hangingPunct="1">
              <a:lnSpc>
                <a:spcPct val="70000"/>
              </a:lnSpc>
              <a:buFont typeface="Wingdings" charset="0"/>
              <a:buChar char="v"/>
              <a:defRPr/>
            </a:pPr>
            <a:r>
              <a:rPr lang="en-US" sz="2400" b="1" dirty="0">
                <a:latin typeface="Calibri" charset="0"/>
                <a:ea typeface="MS PGothic" charset="0"/>
              </a:rPr>
              <a:t>Do not jokes related to</a:t>
            </a:r>
          </a:p>
          <a:p>
            <a:pPr marL="0" indent="0" eaLnBrk="1" hangingPunct="1">
              <a:lnSpc>
                <a:spcPct val="70000"/>
              </a:lnSpc>
              <a:buFont typeface="Wingdings 2" charset="0"/>
              <a:buNone/>
              <a:defRPr/>
            </a:pPr>
            <a:r>
              <a:rPr lang="en-US" sz="2400" b="1" dirty="0">
                <a:latin typeface="Calibri" charset="0"/>
                <a:ea typeface="MS PGothic" charset="0"/>
              </a:rPr>
              <a:t>         being LGBTQ2S+</a:t>
            </a:r>
          </a:p>
          <a:p>
            <a:pPr marL="609600" indent="-609600" eaLnBrk="1" hangingPunct="1">
              <a:lnSpc>
                <a:spcPct val="70000"/>
              </a:lnSpc>
              <a:buFont typeface="Wingdings" charset="0"/>
              <a:buChar char="v"/>
              <a:defRPr/>
            </a:pPr>
            <a:r>
              <a:rPr lang="en-US" sz="2400" b="1" dirty="0">
                <a:latin typeface="Century Gothic" charset="0"/>
                <a:ea typeface="MS PGothic" charset="0"/>
              </a:rPr>
              <a:t>Review and amend</a:t>
            </a:r>
          </a:p>
          <a:p>
            <a:pPr marL="0" indent="0" eaLnBrk="1" hangingPunct="1">
              <a:lnSpc>
                <a:spcPct val="70000"/>
              </a:lnSpc>
              <a:buFont typeface="Wingdings 2" charset="0"/>
              <a:buNone/>
              <a:defRPr/>
            </a:pPr>
            <a:r>
              <a:rPr lang="en-US" sz="2400" b="1" dirty="0">
                <a:latin typeface="Century Gothic" charset="0"/>
                <a:ea typeface="MS PGothic" charset="0"/>
              </a:rPr>
              <a:t>       policies</a:t>
            </a:r>
          </a:p>
          <a:p>
            <a:pPr marL="609600" indent="-609600" algn="ctr" eaLnBrk="1" hangingPunct="1">
              <a:lnSpc>
                <a:spcPct val="70000"/>
              </a:lnSpc>
              <a:buFontTx/>
              <a:buChar char="-"/>
              <a:defRPr/>
            </a:pPr>
            <a:endParaRPr lang="en-CA" sz="1900" b="1" i="1" dirty="0">
              <a:latin typeface="Century Gothic" charset="0"/>
              <a:ea typeface="MS PGothic" charset="0"/>
            </a:endParaRPr>
          </a:p>
        </p:txBody>
      </p:sp>
      <p:sp>
        <p:nvSpPr>
          <p:cNvPr id="91139" name="Text Box 4"/>
          <p:cNvSpPr txBox="1">
            <a:spLocks noChangeArrowheads="1"/>
          </p:cNvSpPr>
          <p:nvPr/>
        </p:nvSpPr>
        <p:spPr bwMode="auto">
          <a:xfrm>
            <a:off x="-3055938" y="3794125"/>
            <a:ext cx="7483476"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endParaRPr lang="en-US" sz="1800">
              <a:latin typeface="Arial" charset="0"/>
            </a:endParaRPr>
          </a:p>
        </p:txBody>
      </p:sp>
      <p:pic>
        <p:nvPicPr>
          <p:cNvPr id="911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836613"/>
            <a:ext cx="2430463"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68313" y="692696"/>
            <a:ext cx="8229600" cy="720079"/>
          </a:xfrm>
        </p:spPr>
        <p:txBody>
          <a:bodyPr/>
          <a:lstStyle/>
          <a:p>
            <a:pPr algn="ctr">
              <a:spcBef>
                <a:spcPct val="0"/>
              </a:spcBef>
            </a:pPr>
            <a:r>
              <a:rPr lang="en-US" dirty="0">
                <a:latin typeface="Calibri" charset="0"/>
                <a:ea typeface="MS PGothic" charset="0"/>
              </a:rPr>
              <a:t>Some Resources</a:t>
            </a:r>
          </a:p>
        </p:txBody>
      </p:sp>
      <p:sp>
        <p:nvSpPr>
          <p:cNvPr id="93186" name="Text Placeholder 2"/>
          <p:cNvSpPr>
            <a:spLocks noGrp="1"/>
          </p:cNvSpPr>
          <p:nvPr>
            <p:ph type="body" idx="1"/>
          </p:nvPr>
        </p:nvSpPr>
        <p:spPr>
          <a:xfrm>
            <a:off x="457200" y="1268760"/>
            <a:ext cx="8291264" cy="5589240"/>
          </a:xfrm>
        </p:spPr>
        <p:txBody>
          <a:bodyPr/>
          <a:lstStyle/>
          <a:p>
            <a:pPr>
              <a:lnSpc>
                <a:spcPct val="90000"/>
              </a:lnSpc>
              <a:spcBef>
                <a:spcPct val="0"/>
              </a:spcBef>
            </a:pPr>
            <a:r>
              <a:rPr lang="en-US" sz="1500" dirty="0">
                <a:latin typeface="Calibri" charset="0"/>
                <a:ea typeface="MS PGothic" charset="0"/>
              </a:rPr>
              <a:t>Alberta Civil Liberties Research Centre, 403-220-2505, </a:t>
            </a:r>
            <a:r>
              <a:rPr lang="en-US" sz="1500" i="1" dirty="0">
                <a:latin typeface="Calibri" charset="0"/>
                <a:ea typeface="MS PGothic" charset="0"/>
              </a:rPr>
              <a:t>LGBT Resources, </a:t>
            </a:r>
            <a:r>
              <a:rPr lang="en-US" sz="1500" i="1" dirty="0">
                <a:latin typeface="Calibri" charset="0"/>
                <a:ea typeface="MS PGothic" charset="0"/>
                <a:hlinkClick r:id="rId3"/>
              </a:rPr>
              <a:t>http://www.aclrc.com/lgbt/</a:t>
            </a:r>
            <a:r>
              <a:rPr lang="en-US" sz="1500" i="1" dirty="0">
                <a:latin typeface="Calibri" charset="0"/>
                <a:ea typeface="MS PGothic" charset="0"/>
              </a:rPr>
              <a:t>  </a:t>
            </a:r>
            <a:endParaRPr lang="en-US" sz="1500" dirty="0">
              <a:latin typeface="Calibri" charset="0"/>
              <a:ea typeface="MS PGothic" charset="0"/>
            </a:endParaRPr>
          </a:p>
          <a:p>
            <a:pPr marL="0" indent="0">
              <a:lnSpc>
                <a:spcPct val="90000"/>
              </a:lnSpc>
              <a:spcBef>
                <a:spcPct val="0"/>
              </a:spcBef>
              <a:buNone/>
            </a:pPr>
            <a:endParaRPr lang="en-US" sz="1500" dirty="0">
              <a:latin typeface="Calibri" charset="0"/>
              <a:ea typeface="MS PGothic" charset="0"/>
            </a:endParaRPr>
          </a:p>
          <a:p>
            <a:pPr>
              <a:lnSpc>
                <a:spcPct val="90000"/>
              </a:lnSpc>
              <a:spcBef>
                <a:spcPct val="0"/>
              </a:spcBef>
            </a:pPr>
            <a:r>
              <a:rPr lang="en-US" sz="1500" dirty="0">
                <a:latin typeface="Calibri" charset="0"/>
                <a:ea typeface="MS PGothic" charset="0"/>
              </a:rPr>
              <a:t>Trans Equality Society of Alberta – </a:t>
            </a:r>
            <a:r>
              <a:rPr lang="en-US" sz="1500" dirty="0">
                <a:latin typeface="Calibri" charset="0"/>
                <a:ea typeface="MS PGothic" charset="0"/>
                <a:hlinkClick r:id="rId4"/>
              </a:rPr>
              <a:t>www.tesaonline.org</a:t>
            </a:r>
            <a:r>
              <a:rPr lang="en-US" sz="1500" dirty="0">
                <a:latin typeface="Calibri" charset="0"/>
                <a:ea typeface="MS PGothic" charset="0"/>
              </a:rPr>
              <a:t>   </a:t>
            </a:r>
          </a:p>
          <a:p>
            <a:pPr>
              <a:lnSpc>
                <a:spcPct val="90000"/>
              </a:lnSpc>
              <a:spcBef>
                <a:spcPct val="0"/>
              </a:spcBef>
            </a:pPr>
            <a:endParaRPr lang="en-US" sz="1500" dirty="0">
              <a:latin typeface="Calibri" charset="0"/>
              <a:ea typeface="MS PGothic" charset="0"/>
            </a:endParaRPr>
          </a:p>
          <a:p>
            <a:pPr>
              <a:lnSpc>
                <a:spcPct val="90000"/>
              </a:lnSpc>
              <a:spcBef>
                <a:spcPct val="0"/>
              </a:spcBef>
            </a:pPr>
            <a:r>
              <a:rPr lang="en-US" sz="1500" dirty="0">
                <a:latin typeface="Calibri" charset="0"/>
                <a:ea typeface="MS PGothic" charset="0"/>
              </a:rPr>
              <a:t>Alberta Trans – </a:t>
            </a:r>
            <a:r>
              <a:rPr lang="en-US" sz="1500" dirty="0">
                <a:latin typeface="Calibri" charset="0"/>
                <a:ea typeface="MS PGothic" charset="0"/>
                <a:hlinkClick r:id="rId5"/>
              </a:rPr>
              <a:t>www.AlbertaTrans.org</a:t>
            </a:r>
            <a:r>
              <a:rPr lang="en-US" sz="1500" dirty="0">
                <a:latin typeface="Calibri" charset="0"/>
                <a:ea typeface="MS PGothic" charset="0"/>
              </a:rPr>
              <a:t>  </a:t>
            </a:r>
          </a:p>
          <a:p>
            <a:pPr marL="0" indent="0">
              <a:lnSpc>
                <a:spcPct val="90000"/>
              </a:lnSpc>
              <a:spcBef>
                <a:spcPct val="0"/>
              </a:spcBef>
              <a:buNone/>
            </a:pPr>
            <a:endParaRPr lang="en-US" sz="1500" dirty="0">
              <a:latin typeface="Calibri" charset="0"/>
              <a:ea typeface="MS PGothic" charset="0"/>
            </a:endParaRPr>
          </a:p>
          <a:p>
            <a:pPr>
              <a:lnSpc>
                <a:spcPct val="90000"/>
              </a:lnSpc>
              <a:spcBef>
                <a:spcPct val="0"/>
              </a:spcBef>
            </a:pPr>
            <a:r>
              <a:rPr lang="en-US" sz="1500" dirty="0" err="1">
                <a:latin typeface="Calibri" charset="0"/>
                <a:ea typeface="MS PGothic" charset="0"/>
              </a:rPr>
              <a:t>OUTreach</a:t>
            </a:r>
            <a:r>
              <a:rPr lang="en-US" sz="1500" dirty="0">
                <a:latin typeface="Calibri" charset="0"/>
                <a:ea typeface="MS PGothic" charset="0"/>
              </a:rPr>
              <a:t> Southern Alberta - </a:t>
            </a:r>
            <a:r>
              <a:rPr lang="en-US" sz="1500" dirty="0">
                <a:latin typeface="Calibri" charset="0"/>
                <a:ea typeface="MS PGothic" charset="0"/>
                <a:hlinkClick r:id="rId6"/>
              </a:rPr>
              <a:t>http://</a:t>
            </a:r>
            <a:r>
              <a:rPr lang="en-US" sz="1500" dirty="0" err="1">
                <a:latin typeface="Calibri" charset="0"/>
                <a:ea typeface="MS PGothic" charset="0"/>
                <a:hlinkClick r:id="rId6"/>
              </a:rPr>
              <a:t>www.outreachsa.ca</a:t>
            </a:r>
            <a:r>
              <a:rPr lang="en-US" sz="1500" dirty="0">
                <a:latin typeface="Calibri" charset="0"/>
                <a:ea typeface="MS PGothic" charset="0"/>
                <a:hlinkClick r:id="rId6"/>
              </a:rPr>
              <a:t>/resources</a:t>
            </a:r>
            <a:endParaRPr lang="en-US" sz="1500" dirty="0">
              <a:latin typeface="Calibri" charset="0"/>
              <a:ea typeface="MS PGothic" charset="0"/>
            </a:endParaRPr>
          </a:p>
          <a:p>
            <a:pPr marL="0" indent="0">
              <a:lnSpc>
                <a:spcPct val="90000"/>
              </a:lnSpc>
              <a:spcBef>
                <a:spcPct val="0"/>
              </a:spcBef>
              <a:buNone/>
            </a:pPr>
            <a:endParaRPr lang="en-US" sz="1500" dirty="0">
              <a:latin typeface="Calibri" charset="0"/>
              <a:ea typeface="MS PGothic" charset="0"/>
            </a:endParaRPr>
          </a:p>
          <a:p>
            <a:pPr>
              <a:lnSpc>
                <a:spcPct val="90000"/>
              </a:lnSpc>
              <a:spcBef>
                <a:spcPct val="0"/>
              </a:spcBef>
            </a:pPr>
            <a:r>
              <a:rPr lang="en-US" sz="1500" dirty="0">
                <a:latin typeface="Calibri" charset="0"/>
                <a:ea typeface="MS PGothic" charset="0"/>
              </a:rPr>
              <a:t>National Center for Transgender Equality (US) - </a:t>
            </a:r>
            <a:r>
              <a:rPr lang="en-US" sz="1500" dirty="0">
                <a:latin typeface="Calibri" charset="0"/>
                <a:ea typeface="MS PGothic" charset="0"/>
                <a:hlinkClick r:id="rId7"/>
              </a:rPr>
              <a:t>www.transequality.org</a:t>
            </a:r>
            <a:r>
              <a:rPr lang="en-US" sz="1500" dirty="0">
                <a:latin typeface="Calibri" charset="0"/>
                <a:ea typeface="MS PGothic" charset="0"/>
              </a:rPr>
              <a:t> </a:t>
            </a:r>
          </a:p>
          <a:p>
            <a:pPr>
              <a:lnSpc>
                <a:spcPct val="90000"/>
              </a:lnSpc>
              <a:spcBef>
                <a:spcPct val="0"/>
              </a:spcBef>
            </a:pPr>
            <a:endParaRPr lang="en-US" sz="1500" dirty="0">
              <a:latin typeface="Calibri" charset="0"/>
              <a:ea typeface="MS PGothic" charset="0"/>
            </a:endParaRPr>
          </a:p>
          <a:p>
            <a:pPr>
              <a:lnSpc>
                <a:spcPct val="90000"/>
              </a:lnSpc>
              <a:spcBef>
                <a:spcPct val="0"/>
              </a:spcBef>
            </a:pPr>
            <a:r>
              <a:rPr lang="en-US" sz="1500" dirty="0">
                <a:latin typeface="Calibri" charset="0"/>
                <a:ea typeface="MS PGothic" charset="0"/>
              </a:rPr>
              <a:t>Calgary </a:t>
            </a:r>
            <a:r>
              <a:rPr lang="en-US" sz="1500" dirty="0" err="1">
                <a:latin typeface="Calibri" charset="0"/>
                <a:ea typeface="MS PGothic" charset="0"/>
              </a:rPr>
              <a:t>Outlink</a:t>
            </a:r>
            <a:r>
              <a:rPr lang="en-US" sz="1500" dirty="0">
                <a:latin typeface="Calibri" charset="0"/>
                <a:ea typeface="MS PGothic" charset="0"/>
              </a:rPr>
              <a:t> – Calgary LGBTQ </a:t>
            </a:r>
            <a:r>
              <a:rPr lang="en-US" sz="1500" dirty="0" err="1">
                <a:latin typeface="Calibri" charset="0"/>
                <a:ea typeface="MS PGothic" charset="0"/>
              </a:rPr>
              <a:t>centre</a:t>
            </a:r>
            <a:r>
              <a:rPr lang="en-US" sz="1500" dirty="0">
                <a:latin typeface="Calibri" charset="0"/>
                <a:ea typeface="MS PGothic" charset="0"/>
              </a:rPr>
              <a:t> - </a:t>
            </a:r>
            <a:r>
              <a:rPr lang="en-US" sz="1500" dirty="0">
                <a:latin typeface="Calibri" charset="0"/>
                <a:ea typeface="MS PGothic" charset="0"/>
                <a:hlinkClick r:id="rId8"/>
              </a:rPr>
              <a:t>www.calgaryoutlink.ca</a:t>
            </a:r>
            <a:r>
              <a:rPr lang="en-US" sz="1500" dirty="0">
                <a:latin typeface="Calibri" charset="0"/>
                <a:ea typeface="MS PGothic" charset="0"/>
              </a:rPr>
              <a:t>   </a:t>
            </a:r>
          </a:p>
          <a:p>
            <a:pPr marL="0" indent="0">
              <a:lnSpc>
                <a:spcPct val="90000"/>
              </a:lnSpc>
              <a:spcBef>
                <a:spcPct val="0"/>
              </a:spcBef>
              <a:buNone/>
            </a:pPr>
            <a:endParaRPr lang="en-US" sz="1500" dirty="0">
              <a:latin typeface="Calibri" charset="0"/>
              <a:ea typeface="MS PGothic" charset="0"/>
            </a:endParaRPr>
          </a:p>
          <a:p>
            <a:pPr>
              <a:lnSpc>
                <a:spcPct val="90000"/>
              </a:lnSpc>
              <a:spcBef>
                <a:spcPct val="0"/>
              </a:spcBef>
            </a:pPr>
            <a:r>
              <a:rPr lang="en-US" sz="1500" dirty="0" err="1">
                <a:latin typeface="Calibri" charset="0"/>
                <a:ea typeface="MS PGothic" charset="0"/>
              </a:rPr>
              <a:t>Youthsafe.net</a:t>
            </a:r>
            <a:r>
              <a:rPr lang="en-US" sz="1500" dirty="0">
                <a:latin typeface="Calibri" charset="0"/>
                <a:ea typeface="MS PGothic" charset="0"/>
              </a:rPr>
              <a:t> - </a:t>
            </a:r>
            <a:r>
              <a:rPr lang="en-US" sz="1500" dirty="0" err="1">
                <a:latin typeface="Calibri" charset="0"/>
                <a:ea typeface="MS PGothic" charset="0"/>
              </a:rPr>
              <a:t>Youthsafe.net</a:t>
            </a:r>
            <a:r>
              <a:rPr lang="en-US" sz="1500" dirty="0">
                <a:latin typeface="Calibri" charset="0"/>
                <a:ea typeface="MS PGothic" charset="0"/>
              </a:rPr>
              <a:t> provides links to information and resources, in Alberta, for lesbian, gay, bisexual and trans (“LGBT”) people and allies. The website is focused on services for youth and young adults.</a:t>
            </a:r>
          </a:p>
          <a:p>
            <a:pPr marL="0" indent="0">
              <a:lnSpc>
                <a:spcPct val="90000"/>
              </a:lnSpc>
              <a:spcBef>
                <a:spcPct val="0"/>
              </a:spcBef>
              <a:buNone/>
            </a:pPr>
            <a:endParaRPr lang="en-US" sz="1500" dirty="0">
              <a:latin typeface="Calibri" charset="0"/>
              <a:ea typeface="MS PGothic" charset="0"/>
            </a:endParaRPr>
          </a:p>
          <a:p>
            <a:pPr>
              <a:lnSpc>
                <a:spcPct val="90000"/>
              </a:lnSpc>
              <a:spcBef>
                <a:spcPct val="0"/>
              </a:spcBef>
            </a:pPr>
            <a:r>
              <a:rPr lang="en-US" sz="1500" dirty="0">
                <a:latin typeface="Calibri" charset="0"/>
                <a:ea typeface="MS PGothic" charset="0"/>
              </a:rPr>
              <a:t>The Rainbow Pages (Edmonton) - https://</a:t>
            </a:r>
            <a:r>
              <a:rPr lang="en-US" sz="1500" dirty="0" err="1">
                <a:latin typeface="Calibri" charset="0"/>
                <a:ea typeface="MS PGothic" charset="0"/>
              </a:rPr>
              <a:t>www.the</a:t>
            </a:r>
            <a:r>
              <a:rPr lang="en-US" sz="1500" dirty="0">
                <a:latin typeface="Calibri" charset="0"/>
                <a:ea typeface="MS PGothic" charset="0"/>
              </a:rPr>
              <a:t>-family-</a:t>
            </a:r>
            <a:r>
              <a:rPr lang="en-US" sz="1500" dirty="0" err="1">
                <a:latin typeface="Calibri" charset="0"/>
                <a:ea typeface="MS PGothic" charset="0"/>
              </a:rPr>
              <a:t>centre.com</a:t>
            </a:r>
            <a:r>
              <a:rPr lang="en-US" sz="1500" dirty="0">
                <a:latin typeface="Calibri" charset="0"/>
                <a:ea typeface="MS PGothic" charset="0"/>
              </a:rPr>
              <a:t>/rainbow-pages/</a:t>
            </a:r>
          </a:p>
          <a:p>
            <a:pPr marL="0" indent="0">
              <a:lnSpc>
                <a:spcPct val="90000"/>
              </a:lnSpc>
              <a:spcBef>
                <a:spcPct val="0"/>
              </a:spcBef>
              <a:buNone/>
            </a:pPr>
            <a:endParaRPr lang="en-US" sz="1500" dirty="0">
              <a:latin typeface="Calibri" charset="0"/>
              <a:ea typeface="MS PGothic" charset="0"/>
            </a:endParaRPr>
          </a:p>
          <a:p>
            <a:pPr>
              <a:lnSpc>
                <a:spcPct val="90000"/>
              </a:lnSpc>
              <a:spcBef>
                <a:spcPct val="0"/>
              </a:spcBef>
            </a:pPr>
            <a:r>
              <a:rPr lang="en-US" sz="1500" dirty="0">
                <a:latin typeface="Calibri" charset="0"/>
                <a:ea typeface="MS PGothic" charset="0"/>
              </a:rPr>
              <a:t>Institute for Sexual Minority Studies and Services (ISMSS) - </a:t>
            </a:r>
            <a:r>
              <a:rPr lang="en-US" sz="1500" dirty="0">
                <a:latin typeface="Calibri" charset="0"/>
                <a:ea typeface="MS PGothic" charset="0"/>
                <a:hlinkClick r:id="rId9"/>
              </a:rPr>
              <a:t>www.ismss.ualberta.ca</a:t>
            </a:r>
            <a:r>
              <a:rPr lang="en-US" sz="1500" dirty="0">
                <a:latin typeface="Calibri" charset="0"/>
                <a:ea typeface="MS PGothic" charset="0"/>
              </a:rPr>
              <a:t> </a:t>
            </a:r>
          </a:p>
          <a:p>
            <a:pPr>
              <a:lnSpc>
                <a:spcPct val="90000"/>
              </a:lnSpc>
              <a:spcBef>
                <a:spcPct val="0"/>
              </a:spcBef>
            </a:pPr>
            <a:endParaRPr lang="en-CA" sz="1500" dirty="0">
              <a:latin typeface="Calibri" charset="0"/>
              <a:ea typeface="MS PGothic" charset="0"/>
            </a:endParaRPr>
          </a:p>
          <a:p>
            <a:pPr>
              <a:lnSpc>
                <a:spcPct val="90000"/>
              </a:lnSpc>
              <a:spcBef>
                <a:spcPct val="0"/>
              </a:spcBef>
            </a:pPr>
            <a:r>
              <a:rPr lang="en-CA" sz="1500" dirty="0">
                <a:latin typeface="Calibri" charset="0"/>
                <a:ea typeface="MS PGothic" charset="0"/>
              </a:rPr>
              <a:t>The 519, City of Toronto LGBTQ Non-Profit, and Rainbow Health Ontario, </a:t>
            </a:r>
            <a:r>
              <a:rPr lang="en-CA" sz="1500" b="1" i="1" dirty="0">
                <a:latin typeface="Calibri" charset="0"/>
                <a:ea typeface="MS PGothic" charset="0"/>
              </a:rPr>
              <a:t>Media Reference Guide - Discussing trans and gender-diverse people,</a:t>
            </a:r>
            <a:r>
              <a:rPr lang="en-CA" sz="1500" b="1" dirty="0">
                <a:latin typeface="Calibri" charset="0"/>
                <a:ea typeface="MS PGothic" charset="0"/>
              </a:rPr>
              <a:t> </a:t>
            </a:r>
            <a:r>
              <a:rPr lang="en-CA" sz="1500" dirty="0">
                <a:latin typeface="Calibri" charset="0"/>
                <a:ea typeface="MS PGothic" charset="0"/>
              </a:rPr>
              <a:t>online: </a:t>
            </a:r>
            <a:r>
              <a:rPr lang="en-CA" sz="1500" dirty="0">
                <a:latin typeface="Calibri" charset="0"/>
                <a:ea typeface="MS PGothic" charset="0"/>
                <a:hlinkClick r:id="rId10"/>
              </a:rPr>
              <a:t>http://www.the519.org/news/media-reference-guide-discussing-trans-and-gender-diverse-people</a:t>
            </a:r>
            <a:r>
              <a:rPr lang="en-CA" sz="1500" dirty="0">
                <a:latin typeface="Calibri" charset="0"/>
                <a:ea typeface="MS PGothic" charset="0"/>
              </a:rPr>
              <a:t> </a:t>
            </a:r>
          </a:p>
          <a:p>
            <a:pPr>
              <a:lnSpc>
                <a:spcPct val="90000"/>
              </a:lnSpc>
              <a:spcBef>
                <a:spcPct val="0"/>
              </a:spcBef>
              <a:buFont typeface="Wingdings 2" charset="0"/>
              <a:buNone/>
            </a:pPr>
            <a:endParaRPr lang="en-CA" sz="1500" dirty="0">
              <a:latin typeface="Calibri" charset="0"/>
              <a:ea typeface="MS PGothic" charset="0"/>
            </a:endParaRPr>
          </a:p>
          <a:p>
            <a:pPr>
              <a:lnSpc>
                <a:spcPct val="90000"/>
              </a:lnSpc>
              <a:spcBef>
                <a:spcPct val="0"/>
              </a:spcBef>
            </a:pPr>
            <a:r>
              <a:rPr lang="en-CA" sz="1500" dirty="0">
                <a:latin typeface="Calibri" charset="0"/>
                <a:ea typeface="MS PGothic" charset="0"/>
              </a:rPr>
              <a:t>The 519’s </a:t>
            </a:r>
            <a:r>
              <a:rPr lang="en-CA" sz="1500" i="1" dirty="0">
                <a:latin typeface="Calibri" charset="0"/>
                <a:ea typeface="MS PGothic" charset="0"/>
              </a:rPr>
              <a:t>Glossary of Terms, facilitating shared understandings around equity, diversity, inclusion and awareness</a:t>
            </a:r>
            <a:r>
              <a:rPr lang="en-CA" sz="1500" dirty="0">
                <a:latin typeface="Calibri" charset="0"/>
                <a:ea typeface="MS PGothic" charset="0"/>
              </a:rPr>
              <a:t>, online: </a:t>
            </a:r>
            <a:r>
              <a:rPr lang="en-CA" sz="1500" dirty="0">
                <a:latin typeface="Calibri" charset="0"/>
                <a:ea typeface="MS PGothic" charset="0"/>
                <a:hlinkClick r:id="rId11"/>
              </a:rPr>
              <a:t>http://www.the519.org/education-training/glossary</a:t>
            </a:r>
            <a:r>
              <a:rPr lang="en-CA" sz="1500" dirty="0">
                <a:latin typeface="Calibri" charset="0"/>
                <a:ea typeface="MS PGothic" charset="0"/>
              </a:rPr>
              <a:t> </a:t>
            </a:r>
          </a:p>
          <a:p>
            <a:pPr>
              <a:lnSpc>
                <a:spcPct val="90000"/>
              </a:lnSpc>
              <a:spcBef>
                <a:spcPct val="0"/>
              </a:spcBef>
            </a:pPr>
            <a:endParaRPr lang="en-CA" sz="1500" b="1" dirty="0">
              <a:latin typeface="Calibri" charset="0"/>
              <a:ea typeface="MS PGothic" charset="0"/>
            </a:endParaRPr>
          </a:p>
          <a:p>
            <a:pPr>
              <a:lnSpc>
                <a:spcPct val="90000"/>
              </a:lnSpc>
              <a:spcBef>
                <a:spcPct val="0"/>
              </a:spcBef>
            </a:pPr>
            <a:endParaRPr lang="en-CA" sz="1500" b="1" dirty="0">
              <a:latin typeface="Calibri" charset="0"/>
              <a:ea typeface="MS PGothic" charset="0"/>
            </a:endParaRP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idx="4294967295"/>
          </p:nvPr>
        </p:nvSpPr>
        <p:spPr>
          <a:xfrm>
            <a:off x="0" y="1316038"/>
            <a:ext cx="7929563" cy="1320800"/>
          </a:xfrm>
          <a:extLst/>
        </p:spPr>
        <p:txBody>
          <a:bodyPr/>
          <a:lstStyle/>
          <a:p>
            <a:pPr algn="ctr" fontAlgn="auto">
              <a:spcAft>
                <a:spcPts val="0"/>
              </a:spcAft>
              <a:defRPr/>
            </a:pPr>
            <a:r>
              <a:rPr dirty="0"/>
              <a:t>Frequently Asked Questions</a:t>
            </a: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780696"/>
          </a:xfrm>
          <a:extLst/>
        </p:spPr>
        <p:txBody>
          <a:bodyPr/>
          <a:lstStyle/>
          <a:p>
            <a:pPr>
              <a:defRPr/>
            </a:pPr>
            <a:r>
              <a:rPr lang="en-US" dirty="0"/>
              <a:t>Frequently Asked Questions</a:t>
            </a:r>
          </a:p>
        </p:txBody>
      </p:sp>
      <p:sp>
        <p:nvSpPr>
          <p:cNvPr id="116738" name="Content Placeholder 4"/>
          <p:cNvSpPr>
            <a:spLocks noGrp="1"/>
          </p:cNvSpPr>
          <p:nvPr>
            <p:ph idx="1"/>
          </p:nvPr>
        </p:nvSpPr>
        <p:spPr>
          <a:xfrm>
            <a:off x="457200" y="1700808"/>
            <a:ext cx="8363272" cy="5040560"/>
          </a:xfrm>
        </p:spPr>
        <p:txBody>
          <a:bodyPr/>
          <a:lstStyle/>
          <a:p>
            <a:pPr marL="0" indent="0">
              <a:buFont typeface="Wingdings 2" charset="0"/>
              <a:buNone/>
            </a:pPr>
            <a:r>
              <a:rPr lang="en-US" sz="2400" b="1" dirty="0">
                <a:latin typeface="Calibri" charset="0"/>
                <a:ea typeface="MS PGothic" charset="0"/>
              </a:rPr>
              <a:t>Question</a:t>
            </a:r>
            <a:r>
              <a:rPr lang="en-US" sz="2400" dirty="0">
                <a:latin typeface="Calibri" charset="0"/>
                <a:ea typeface="MS PGothic" charset="0"/>
              </a:rPr>
              <a:t>: What if the duty to accommodate a person protected under human rights legislation conflicts with my own beliefs, for example, my religious beliefs?</a:t>
            </a:r>
          </a:p>
          <a:p>
            <a:pPr marL="0" indent="0">
              <a:buFont typeface="Wingdings 2" charset="0"/>
              <a:buNone/>
            </a:pPr>
            <a:r>
              <a:rPr lang="en-US" sz="2400" b="1" dirty="0">
                <a:latin typeface="Calibri" charset="0"/>
                <a:ea typeface="MS PGothic" charset="0"/>
              </a:rPr>
              <a:t>Answer</a:t>
            </a:r>
            <a:r>
              <a:rPr lang="en-US" sz="2400" dirty="0">
                <a:latin typeface="Calibri" charset="0"/>
                <a:ea typeface="MS PGothic" charset="0"/>
              </a:rPr>
              <a:t>: Human rights law protects against discrimination based on gender identity, gender expression and sexual orientation as well as freedom of religion, for example.  The balancing of these rights is a complex legal issue.  However, the general view is that when an organization is providing a public service, especially when it is a service that must be provided by the government, as is the case with Alberta registry services, it is discriminatory to refuse to provide the service because it conflicts  with </a:t>
            </a:r>
          </a:p>
          <a:p>
            <a:pPr marL="0" indent="0">
              <a:buFont typeface="Wingdings 2" charset="0"/>
              <a:buNone/>
            </a:pPr>
            <a:r>
              <a:rPr lang="en-US" sz="2400" dirty="0">
                <a:latin typeface="Calibri" charset="0"/>
                <a:ea typeface="MS PGothic" charset="0"/>
              </a:rPr>
              <a:t>a person’s religious or other personal beliefs.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72816"/>
            <a:ext cx="8640960" cy="4968551"/>
          </a:xfrm>
        </p:spPr>
        <p:txBody>
          <a:bodyPr/>
          <a:lstStyle/>
          <a:p>
            <a:pPr marL="0" indent="0">
              <a:buNone/>
            </a:pPr>
            <a:r>
              <a:rPr lang="en-US" sz="1800" dirty="0"/>
              <a:t>In this case the Saskatchewan Court of Appeal ruled that marriage commissioners who are public servants cannot refuse to marry same-sex couples.</a:t>
            </a:r>
          </a:p>
          <a:p>
            <a:pPr marL="0" indent="0">
              <a:buNone/>
            </a:pPr>
            <a:endParaRPr lang="en-US" sz="1800" dirty="0"/>
          </a:p>
          <a:p>
            <a:pPr marL="0" indent="0">
              <a:buNone/>
            </a:pPr>
            <a:r>
              <a:rPr lang="en-US" sz="1800" dirty="0"/>
              <a:t>The decision rejected two proposals from the provincial government to allow some or all marriage commissioners to refuse to perform a service involving gay or lesbian partners if it offended their religious beliefs.</a:t>
            </a:r>
          </a:p>
          <a:p>
            <a:pPr marL="0" indent="0">
              <a:buNone/>
            </a:pPr>
            <a:endParaRPr lang="en-US" sz="1800" dirty="0"/>
          </a:p>
          <a:p>
            <a:pPr marL="0" indent="0">
              <a:buNone/>
            </a:pPr>
            <a:r>
              <a:rPr lang="en-US" sz="1800" dirty="0"/>
              <a:t>The court noted that marriage commissioners are appointed by the government to perform non-religious ceremonies and are the only option for some same-sex couples seeking to marry.  The Court stated that “the Supreme Court has repeatedly confirmed that freedom of religion is not absolute and that, in appropriate cases, it is subject to limitation</a:t>
            </a:r>
            <a:r>
              <a:rPr lang="mr-IN" sz="1800" dirty="0"/>
              <a:t>…</a:t>
            </a:r>
            <a:r>
              <a:rPr lang="en-US" sz="1800" dirty="0"/>
              <a:t>This is clearly one of those situations where religious freedom must yield to the larger public interest."</a:t>
            </a:r>
          </a:p>
        </p:txBody>
      </p:sp>
      <p:sp>
        <p:nvSpPr>
          <p:cNvPr id="3" name="Title 2"/>
          <p:cNvSpPr>
            <a:spLocks noGrp="1"/>
          </p:cNvSpPr>
          <p:nvPr>
            <p:ph type="title"/>
          </p:nvPr>
        </p:nvSpPr>
        <p:spPr>
          <a:xfrm>
            <a:off x="251520" y="908720"/>
            <a:ext cx="8511480" cy="792088"/>
          </a:xfrm>
        </p:spPr>
        <p:txBody>
          <a:bodyPr>
            <a:normAutofit/>
          </a:bodyPr>
          <a:lstStyle/>
          <a:p>
            <a:r>
              <a:rPr lang="en-US" sz="2400" i="1" dirty="0"/>
              <a:t>Marriage Commissioners Appointed Under The Marriage Act (Re)</a:t>
            </a:r>
            <a:r>
              <a:rPr lang="en-US" sz="2400" dirty="0"/>
              <a:t>, 2011 SKCA 3 (</a:t>
            </a:r>
            <a:r>
              <a:rPr lang="en-US" sz="2400" dirty="0" err="1"/>
              <a:t>CanLII</a:t>
            </a:r>
            <a:r>
              <a:rPr lang="en-US" sz="2400" dirty="0"/>
              <a:t>)</a:t>
            </a:r>
          </a:p>
        </p:txBody>
      </p:sp>
    </p:spTree>
    <p:extLst>
      <p:ext uri="{BB962C8B-B14F-4D97-AF65-F5344CB8AC3E}">
        <p14:creationId xmlns:p14="http://schemas.microsoft.com/office/powerpoint/2010/main" val="222512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8229600" cy="660400"/>
          </a:xfrm>
          <a:extLst/>
        </p:spPr>
        <p:txBody>
          <a:bodyPr>
            <a:normAutofit fontScale="90000"/>
          </a:bodyPr>
          <a:lstStyle/>
          <a:p>
            <a:pPr>
              <a:defRPr/>
            </a:pPr>
            <a:r>
              <a:rPr lang="en-US" dirty="0"/>
              <a:t>Statistics</a:t>
            </a:r>
          </a:p>
        </p:txBody>
      </p:sp>
      <p:sp>
        <p:nvSpPr>
          <p:cNvPr id="24578" name="Content Placeholder 2"/>
          <p:cNvSpPr>
            <a:spLocks noGrp="1"/>
          </p:cNvSpPr>
          <p:nvPr>
            <p:ph idx="1"/>
          </p:nvPr>
        </p:nvSpPr>
        <p:spPr>
          <a:xfrm>
            <a:off x="684213" y="1341438"/>
            <a:ext cx="7775575" cy="4608512"/>
          </a:xfrm>
        </p:spPr>
        <p:txBody>
          <a:bodyPr/>
          <a:lstStyle/>
          <a:p>
            <a:r>
              <a:rPr lang="en-US" sz="2800">
                <a:latin typeface="Calibri" charset="0"/>
                <a:ea typeface="MS PGothic" charset="0"/>
              </a:rPr>
              <a:t>90% of transgender people experienced harassment or mistreatment on the job</a:t>
            </a:r>
          </a:p>
          <a:p>
            <a:r>
              <a:rPr lang="en-US" sz="2800">
                <a:latin typeface="Calibri" charset="0"/>
                <a:ea typeface="MS PGothic" charset="0"/>
              </a:rPr>
              <a:t>Transgender people are twice as likely to face unemployment</a:t>
            </a:r>
          </a:p>
          <a:p>
            <a:r>
              <a:rPr lang="en-US" sz="2800">
                <a:latin typeface="Calibri" charset="0"/>
                <a:ea typeface="MS PGothic" charset="0"/>
              </a:rPr>
              <a:t>15% earn less than $10,000 per year; (4 times the rate of general population)</a:t>
            </a:r>
          </a:p>
          <a:p>
            <a:r>
              <a:rPr lang="en-US" sz="2800">
                <a:latin typeface="Calibri" charset="0"/>
                <a:ea typeface="MS PGothic" charset="0"/>
              </a:rPr>
              <a:t>78% of those who transitioned experienced improved job performance</a:t>
            </a:r>
          </a:p>
          <a:p>
            <a:pPr>
              <a:buFont typeface="Wingdings 2" charset="0"/>
              <a:buNone/>
            </a:pPr>
            <a:r>
              <a:rPr lang="en-US" sz="1200">
                <a:latin typeface="Calibri" charset="0"/>
                <a:ea typeface="MS PGothic" charset="0"/>
              </a:rPr>
              <a:t>SOURCE: </a:t>
            </a:r>
            <a:r>
              <a:rPr lang="ja-JP" altLang="en-US" sz="1200">
                <a:latin typeface="Calibri" charset="0"/>
                <a:ea typeface="MS PGothic" charset="0"/>
              </a:rPr>
              <a:t>“</a:t>
            </a:r>
            <a:r>
              <a:rPr lang="en-US" altLang="ja-JP" sz="1200">
                <a:latin typeface="Calibri" charset="0"/>
                <a:ea typeface="MS PGothic" charset="0"/>
              </a:rPr>
              <a:t>Injustice at Every Turn: A Report of the National Transgender Discrimination Survey,</a:t>
            </a:r>
            <a:r>
              <a:rPr lang="ja-JP" altLang="en-US" sz="1200">
                <a:latin typeface="Calibri" charset="0"/>
                <a:ea typeface="MS PGothic" charset="0"/>
              </a:rPr>
              <a:t>”</a:t>
            </a:r>
            <a:r>
              <a:rPr lang="en-US" altLang="ja-JP" sz="1200">
                <a:latin typeface="Calibri" charset="0"/>
                <a:ea typeface="MS PGothic" charset="0"/>
              </a:rPr>
              <a:t> 2011, a study co-authored by the </a:t>
            </a:r>
            <a:r>
              <a:rPr lang="en-US" altLang="ja-JP" sz="1200">
                <a:latin typeface="Calibri" charset="0"/>
                <a:ea typeface="MS PGothic" charset="0"/>
                <a:hlinkClick r:id="rId3"/>
              </a:rPr>
              <a:t>National Center for Transgender Equality and the </a:t>
            </a:r>
            <a:r>
              <a:rPr lang="en-US" altLang="ja-JP" sz="1200">
                <a:latin typeface="Calibri" charset="0"/>
                <a:ea typeface="MS PGothic" charset="0"/>
                <a:hlinkClick r:id="rId4"/>
              </a:rPr>
              <a:t>National Gay and Lesbian Task Force.</a:t>
            </a:r>
            <a:endParaRPr lang="en-US" sz="1200">
              <a:latin typeface="Calibri" charset="0"/>
              <a:ea typeface="MS PGothic" charset="0"/>
            </a:endParaRPr>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1"/>
          <p:cNvSpPr>
            <a:spLocks noGrp="1"/>
          </p:cNvSpPr>
          <p:nvPr>
            <p:ph idx="1"/>
          </p:nvPr>
        </p:nvSpPr>
        <p:spPr>
          <a:xfrm>
            <a:off x="457200" y="1556792"/>
            <a:ext cx="8507288" cy="5184575"/>
          </a:xfrm>
        </p:spPr>
        <p:txBody>
          <a:bodyPr/>
          <a:lstStyle/>
          <a:p>
            <a:pPr marL="0" indent="0">
              <a:buFont typeface="Wingdings 2" charset="0"/>
              <a:buNone/>
            </a:pPr>
            <a:r>
              <a:rPr lang="en-US" b="1" dirty="0">
                <a:latin typeface="Calibri" charset="0"/>
                <a:ea typeface="MS PGothic" charset="0"/>
              </a:rPr>
              <a:t>Question:  </a:t>
            </a:r>
            <a:r>
              <a:rPr lang="en-US" dirty="0">
                <a:latin typeface="Calibri" charset="0"/>
                <a:ea typeface="MS PGothic" charset="0"/>
              </a:rPr>
              <a:t>How do I know what questions I can ask of a person regarding their gender identity while still being respectful?</a:t>
            </a:r>
          </a:p>
          <a:p>
            <a:pPr marL="0" indent="0">
              <a:buFont typeface="Wingdings 2" charset="0"/>
              <a:buNone/>
            </a:pPr>
            <a:r>
              <a:rPr lang="en-US" b="1" dirty="0">
                <a:latin typeface="Calibri" charset="0"/>
                <a:ea typeface="MS PGothic" charset="0"/>
              </a:rPr>
              <a:t>Answer:  </a:t>
            </a:r>
            <a:r>
              <a:rPr lang="en-US" dirty="0">
                <a:latin typeface="Calibri" charset="0"/>
                <a:ea typeface="MS PGothic" charset="0"/>
              </a:rPr>
              <a:t>Identify the information you require in order to provide the services someone is seeking.  Most ID requires specification of gender. It is not discriminatory, but informative, to advise customers what information they are required to provide in order to be provided with the identity documents they need.  But it is important to be respectful by addressing people using the pronouns that are </a:t>
            </a:r>
          </a:p>
          <a:p>
            <a:pPr marL="0" indent="0">
              <a:buFont typeface="Wingdings 2" charset="0"/>
              <a:buNone/>
            </a:pPr>
            <a:r>
              <a:rPr lang="en-US" dirty="0">
                <a:latin typeface="Calibri" charset="0"/>
                <a:ea typeface="MS PGothic" charset="0"/>
              </a:rPr>
              <a:t>consistent with their gender identity and gender</a:t>
            </a:r>
          </a:p>
          <a:p>
            <a:pPr marL="0" indent="0">
              <a:buFont typeface="Wingdings 2" charset="0"/>
              <a:buNone/>
            </a:pPr>
            <a:r>
              <a:rPr lang="en-US" dirty="0">
                <a:latin typeface="Calibri" charset="0"/>
                <a:ea typeface="MS PGothic" charset="0"/>
              </a:rPr>
              <a:t>expression.</a:t>
            </a:r>
          </a:p>
        </p:txBody>
      </p:sp>
      <p:sp>
        <p:nvSpPr>
          <p:cNvPr id="3" name="Title 2"/>
          <p:cNvSpPr>
            <a:spLocks noGrp="1"/>
          </p:cNvSpPr>
          <p:nvPr>
            <p:ph type="title"/>
          </p:nvPr>
        </p:nvSpPr>
        <p:spPr>
          <a:xfrm>
            <a:off x="457200" y="704088"/>
            <a:ext cx="8305800" cy="780696"/>
          </a:xfrm>
          <a:extLst/>
        </p:spPr>
        <p:txBody>
          <a:bodyPr/>
          <a:lstStyle/>
          <a:p>
            <a:pPr>
              <a:defRPr/>
            </a:pPr>
            <a:r>
              <a:rPr lang="en-US" dirty="0"/>
              <a:t>Frequently asked questions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1"/>
          <p:cNvSpPr>
            <a:spLocks noGrp="1"/>
          </p:cNvSpPr>
          <p:nvPr>
            <p:ph idx="1"/>
          </p:nvPr>
        </p:nvSpPr>
        <p:spPr>
          <a:xfrm>
            <a:off x="251520" y="1412776"/>
            <a:ext cx="8712968" cy="5329337"/>
          </a:xfrm>
        </p:spPr>
        <p:txBody>
          <a:bodyPr/>
          <a:lstStyle/>
          <a:p>
            <a:pPr marL="0" indent="0">
              <a:buFont typeface="Wingdings 2" charset="0"/>
              <a:buNone/>
            </a:pPr>
            <a:r>
              <a:rPr lang="en-US" b="1" dirty="0">
                <a:latin typeface="Calibri" charset="0"/>
                <a:ea typeface="MS PGothic" charset="0"/>
              </a:rPr>
              <a:t>Question</a:t>
            </a:r>
            <a:r>
              <a:rPr lang="en-US" dirty="0">
                <a:latin typeface="Calibri" charset="0"/>
                <a:ea typeface="MS PGothic" charset="0"/>
              </a:rPr>
              <a:t>: I wish to show respect for people’s gender identity </a:t>
            </a:r>
            <a:r>
              <a:rPr lang="en-US">
                <a:latin typeface="Calibri" charset="0"/>
                <a:ea typeface="MS PGothic" charset="0"/>
              </a:rPr>
              <a:t>or expression by </a:t>
            </a:r>
            <a:r>
              <a:rPr lang="en-US" dirty="0">
                <a:latin typeface="Calibri" charset="0"/>
                <a:ea typeface="MS PGothic" charset="0"/>
              </a:rPr>
              <a:t>using the pronouns they prefer but sometimes </a:t>
            </a:r>
            <a:r>
              <a:rPr lang="en-US">
                <a:latin typeface="Calibri" charset="0"/>
                <a:ea typeface="MS PGothic" charset="0"/>
              </a:rPr>
              <a:t>I forget, </a:t>
            </a:r>
            <a:r>
              <a:rPr lang="en-US" dirty="0">
                <a:latin typeface="Calibri" charset="0"/>
                <a:ea typeface="MS PGothic" charset="0"/>
              </a:rPr>
              <a:t>or use the wrong pronouns while talking to someone else in the office.  What do I do?</a:t>
            </a:r>
          </a:p>
          <a:p>
            <a:pPr marL="0" indent="0">
              <a:buFont typeface="Wingdings 2" charset="0"/>
              <a:buNone/>
            </a:pPr>
            <a:r>
              <a:rPr lang="en-US" b="1" dirty="0">
                <a:latin typeface="Calibri" charset="0"/>
                <a:ea typeface="MS PGothic" charset="0"/>
              </a:rPr>
              <a:t>Answer</a:t>
            </a:r>
            <a:r>
              <a:rPr lang="en-US" dirty="0">
                <a:latin typeface="Calibri" charset="0"/>
                <a:ea typeface="MS PGothic" charset="0"/>
              </a:rPr>
              <a:t>:  If you choose to ask a person what pronouns they use, ask everyone, otherwise you single out some people as somehow non-conforming while not singling out others.  If you make a mistake, apologize quietly and go on.  If you are talking to someone else about the customer’s matter, use the terms “they” and “them” and “their”. These are already accepted and grammatically correct terms. Or refer to the person </a:t>
            </a:r>
          </a:p>
          <a:p>
            <a:pPr marL="0" indent="0">
              <a:buFont typeface="Wingdings 2" charset="0"/>
              <a:buNone/>
            </a:pPr>
            <a:r>
              <a:rPr lang="en-US" dirty="0">
                <a:latin typeface="Calibri" charset="0"/>
                <a:ea typeface="MS PGothic" charset="0"/>
              </a:rPr>
              <a:t>as your “customer” or by their first name.</a:t>
            </a:r>
          </a:p>
        </p:txBody>
      </p:sp>
      <p:sp>
        <p:nvSpPr>
          <p:cNvPr id="3" name="Title 2"/>
          <p:cNvSpPr>
            <a:spLocks noGrp="1"/>
          </p:cNvSpPr>
          <p:nvPr>
            <p:ph type="title"/>
          </p:nvPr>
        </p:nvSpPr>
        <p:spPr>
          <a:xfrm>
            <a:off x="457200" y="704088"/>
            <a:ext cx="8305800" cy="636680"/>
          </a:xfrm>
          <a:extLst/>
        </p:spPr>
        <p:txBody>
          <a:bodyPr>
            <a:normAutofit fontScale="90000"/>
          </a:bodyPr>
          <a:lstStyle/>
          <a:p>
            <a:pPr>
              <a:defRPr/>
            </a:pPr>
            <a:r>
              <a:rPr lang="en-US" dirty="0"/>
              <a:t>Frequently asked 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042276" cy="1010024"/>
          </a:xfrm>
          <a:extLst/>
        </p:spPr>
        <p:txBody>
          <a:bodyPr>
            <a:normAutofit fontScale="90000"/>
          </a:bodyPr>
          <a:lstStyle/>
          <a:p>
            <a:pPr>
              <a:defRPr/>
            </a:pPr>
            <a:r>
              <a:rPr lang="en-US" sz="3200" dirty="0">
                <a:solidFill>
                  <a:srgbClr val="4D4D73"/>
                </a:solidFill>
                <a:cs typeface="Andale Mono"/>
              </a:rPr>
              <a:t>Laws Protecting Gender Identity &amp; Expression and Sexual Orientation</a:t>
            </a:r>
          </a:p>
        </p:txBody>
      </p:sp>
      <p:sp>
        <p:nvSpPr>
          <p:cNvPr id="25602" name="Content Placeholder 2"/>
          <p:cNvSpPr>
            <a:spLocks noGrp="1"/>
          </p:cNvSpPr>
          <p:nvPr>
            <p:ph idx="1"/>
          </p:nvPr>
        </p:nvSpPr>
        <p:spPr>
          <a:xfrm>
            <a:off x="549275" y="1700213"/>
            <a:ext cx="7767638" cy="3843337"/>
          </a:xfrm>
        </p:spPr>
        <p:txBody>
          <a:bodyPr/>
          <a:lstStyle/>
          <a:p>
            <a:pPr>
              <a:lnSpc>
                <a:spcPct val="80000"/>
              </a:lnSpc>
            </a:pPr>
            <a:r>
              <a:rPr lang="en-US" sz="2200">
                <a:latin typeface="Calibri" charset="0"/>
                <a:ea typeface="MS PGothic" charset="0"/>
              </a:rPr>
              <a:t>Principal Laws </a:t>
            </a:r>
          </a:p>
          <a:p>
            <a:pPr lvl="1">
              <a:lnSpc>
                <a:spcPct val="80000"/>
              </a:lnSpc>
            </a:pPr>
            <a:r>
              <a:rPr lang="en-US" sz="2000" i="1">
                <a:latin typeface="Calibri" charset="0"/>
                <a:ea typeface="MS PGothic" charset="0"/>
              </a:rPr>
              <a:t>Alberta Human Rights Act</a:t>
            </a:r>
          </a:p>
          <a:p>
            <a:pPr lvl="1">
              <a:lnSpc>
                <a:spcPct val="80000"/>
              </a:lnSpc>
            </a:pPr>
            <a:r>
              <a:rPr lang="en-US" sz="2000" i="1">
                <a:latin typeface="Calibri" charset="0"/>
                <a:ea typeface="MS PGothic" charset="0"/>
              </a:rPr>
              <a:t>Canadian Charter of Rights</a:t>
            </a:r>
          </a:p>
          <a:p>
            <a:pPr lvl="1">
              <a:lnSpc>
                <a:spcPct val="80000"/>
              </a:lnSpc>
              <a:buFont typeface="Wingdings 2" charset="0"/>
              <a:buNone/>
            </a:pPr>
            <a:r>
              <a:rPr lang="en-US" sz="2000" i="1">
                <a:latin typeface="Calibri" charset="0"/>
                <a:ea typeface="MS PGothic" charset="0"/>
              </a:rPr>
              <a:t> and Freedoms</a:t>
            </a:r>
          </a:p>
          <a:p>
            <a:pPr lvl="1">
              <a:lnSpc>
                <a:spcPct val="80000"/>
              </a:lnSpc>
            </a:pPr>
            <a:r>
              <a:rPr lang="en-US" sz="2000" i="1">
                <a:latin typeface="Calibri" charset="0"/>
                <a:ea typeface="MS PGothic" charset="0"/>
              </a:rPr>
              <a:t>Vital Statistics Act</a:t>
            </a:r>
          </a:p>
          <a:p>
            <a:pPr>
              <a:lnSpc>
                <a:spcPct val="80000"/>
              </a:lnSpc>
              <a:buFont typeface="Wingdings" charset="0"/>
              <a:buChar char=""/>
            </a:pPr>
            <a:r>
              <a:rPr lang="en-US" sz="2200">
                <a:latin typeface="Calibri" charset="0"/>
                <a:ea typeface="MS PGothic" charset="0"/>
                <a:sym typeface="Wingdings" charset="0"/>
              </a:rPr>
              <a:t>Other Laws</a:t>
            </a:r>
          </a:p>
          <a:p>
            <a:pPr lvl="1">
              <a:lnSpc>
                <a:spcPct val="80000"/>
              </a:lnSpc>
              <a:buFont typeface="Wingdings 2" charset="0"/>
              <a:buNone/>
            </a:pPr>
            <a:r>
              <a:rPr lang="en-US" sz="2000">
                <a:latin typeface="Calibri" charset="0"/>
                <a:ea typeface="MS PGothic" charset="0"/>
              </a:rPr>
              <a:t>−  Employment Standards &amp; </a:t>
            </a:r>
          </a:p>
          <a:p>
            <a:pPr lvl="1">
              <a:lnSpc>
                <a:spcPct val="80000"/>
              </a:lnSpc>
              <a:buFont typeface="Wingdings 2" charset="0"/>
              <a:buNone/>
            </a:pPr>
            <a:r>
              <a:rPr lang="en-US" sz="2000">
                <a:latin typeface="Calibri" charset="0"/>
                <a:ea typeface="MS PGothic" charset="0"/>
              </a:rPr>
              <a:t>Labour laws</a:t>
            </a:r>
          </a:p>
          <a:p>
            <a:pPr lvl="1">
              <a:lnSpc>
                <a:spcPct val="80000"/>
              </a:lnSpc>
              <a:buFont typeface="Wingdings 2" charset="0"/>
              <a:buNone/>
            </a:pPr>
            <a:r>
              <a:rPr lang="en-US" sz="2000">
                <a:latin typeface="Calibri" charset="0"/>
                <a:ea typeface="MS PGothic" charset="0"/>
              </a:rPr>
              <a:t>−  Health and Safety laws</a:t>
            </a:r>
          </a:p>
          <a:p>
            <a:pPr lvl="1">
              <a:lnSpc>
                <a:spcPct val="80000"/>
              </a:lnSpc>
              <a:buFont typeface="Wingdings 2" charset="0"/>
              <a:buNone/>
            </a:pPr>
            <a:r>
              <a:rPr lang="en-US" sz="2000">
                <a:latin typeface="Calibri" charset="0"/>
                <a:ea typeface="MS PGothic" charset="0"/>
              </a:rPr>
              <a:t>−  Privacy laws</a:t>
            </a:r>
          </a:p>
          <a:p>
            <a:pPr lvl="1">
              <a:lnSpc>
                <a:spcPct val="80000"/>
              </a:lnSpc>
              <a:buFont typeface="Wingdings 2" charset="0"/>
              <a:buNone/>
            </a:pPr>
            <a:r>
              <a:rPr lang="en-US" sz="2000">
                <a:latin typeface="Calibri" charset="0"/>
                <a:ea typeface="MS PGothic" charset="0"/>
              </a:rPr>
              <a:t>−  Laws applicable to specific </a:t>
            </a:r>
          </a:p>
          <a:p>
            <a:pPr lvl="1">
              <a:lnSpc>
                <a:spcPct val="80000"/>
              </a:lnSpc>
              <a:buFont typeface="Wingdings 2" charset="0"/>
              <a:buNone/>
            </a:pPr>
            <a:r>
              <a:rPr lang="en-US" sz="2000">
                <a:latin typeface="Calibri" charset="0"/>
                <a:ea typeface="MS PGothic" charset="0"/>
              </a:rPr>
              <a:t>	industries or sectors</a:t>
            </a:r>
          </a:p>
          <a:p>
            <a:pPr>
              <a:lnSpc>
                <a:spcPct val="80000"/>
              </a:lnSpc>
            </a:pPr>
            <a:endParaRPr lang="en-US" sz="2200">
              <a:latin typeface="Calibri" charset="0"/>
              <a:ea typeface="MS PGothic" charset="0"/>
            </a:endParaRPr>
          </a:p>
        </p:txBody>
      </p:sp>
      <p:pic>
        <p:nvPicPr>
          <p:cNvPr id="25603" name="Content Placeholder 8" descr="business_law.jpg"/>
          <p:cNvPicPr>
            <a:picLocks noChangeAspect="1"/>
          </p:cNvPicPr>
          <p:nvPr/>
        </p:nvPicPr>
        <p:blipFill>
          <a:blip r:embed="rId3" cstate="email">
            <a:extLst>
              <a:ext uri="{28A0092B-C50C-407E-A947-70E740481C1C}">
                <a14:useLocalDpi xmlns:a14="http://schemas.microsoft.com/office/drawing/2010/main" val="0"/>
              </a:ext>
            </a:extLst>
          </a:blip>
          <a:srcRect l="15036" r="15036"/>
          <a:stretch>
            <a:fillRect/>
          </a:stretch>
        </p:blipFill>
        <p:spPr bwMode="auto">
          <a:xfrm>
            <a:off x="5257800" y="1773238"/>
            <a:ext cx="3308350" cy="314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67544" y="764704"/>
            <a:ext cx="8567737" cy="1008062"/>
          </a:xfrm>
          <a:extLst/>
        </p:spPr>
        <p:txBody>
          <a:bodyPr/>
          <a:lstStyle/>
          <a:p>
            <a:pPr eaLnBrk="1" hangingPunct="1">
              <a:defRPr/>
            </a:pPr>
            <a:r>
              <a:rPr lang="en-US" sz="2800" dirty="0">
                <a:latin typeface="News Gothic MT" charset="0"/>
              </a:rPr>
              <a:t>Laws Governing Human Rights of Federal Entities</a:t>
            </a:r>
            <a:br>
              <a:rPr lang="en-US" sz="2800" dirty="0">
                <a:latin typeface="News Gothic MT" charset="0"/>
              </a:rPr>
            </a:br>
            <a:endParaRPr lang="en-US" sz="2800" dirty="0">
              <a:latin typeface="News Gothic MT" charset="0"/>
            </a:endParaRPr>
          </a:p>
        </p:txBody>
      </p:sp>
      <p:graphicFrame>
        <p:nvGraphicFramePr>
          <p:cNvPr id="4" name="Content Placeholder 3"/>
          <p:cNvGraphicFramePr>
            <a:graphicFrameLocks noGrp="1"/>
          </p:cNvGraphicFramePr>
          <p:nvPr>
            <p:ph idx="1"/>
          </p:nvPr>
        </p:nvGraphicFramePr>
        <p:xfrm>
          <a:off x="539552" y="908720"/>
          <a:ext cx="842493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extLst/>
        </p:spPr>
        <p:txBody>
          <a:bodyPr/>
          <a:lstStyle/>
          <a:p>
            <a:pPr eaLnBrk="1" hangingPunct="1">
              <a:defRPr/>
            </a:pPr>
            <a:r>
              <a:rPr lang="en-US" sz="3200">
                <a:latin typeface="News Gothic MT" charset="0"/>
              </a:rPr>
              <a:t>Laws Governing Human Rights </a:t>
            </a:r>
            <a:br>
              <a:rPr lang="en-US" sz="3200">
                <a:latin typeface="News Gothic MT" charset="0"/>
              </a:rPr>
            </a:br>
            <a:r>
              <a:rPr lang="en-US" sz="3200">
                <a:latin typeface="News Gothic MT" charset="0"/>
              </a:rPr>
              <a:t>of Alberta Entities</a:t>
            </a:r>
          </a:p>
        </p:txBody>
      </p:sp>
      <p:graphicFrame>
        <p:nvGraphicFramePr>
          <p:cNvPr id="4" name="Content Placeholder 3"/>
          <p:cNvGraphicFramePr>
            <a:graphicFrameLocks noGrp="1"/>
          </p:cNvGraphicFramePr>
          <p:nvPr>
            <p:ph idx="1"/>
          </p:nvPr>
        </p:nvGraphicFramePr>
        <p:xfrm>
          <a:off x="539552" y="1988840"/>
          <a:ext cx="8363272"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LR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16561</TotalTime>
  <Words>6091</Words>
  <Application>Microsoft Office PowerPoint</Application>
  <PresentationFormat>On-screen Show (4:3)</PresentationFormat>
  <Paragraphs>566</Paragraphs>
  <Slides>61</Slides>
  <Notes>61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ＭＳ Ｐゴシック</vt:lpstr>
      <vt:lpstr>ＭＳ Ｐゴシック</vt:lpstr>
      <vt:lpstr>Andale Mono</vt:lpstr>
      <vt:lpstr>Arial</vt:lpstr>
      <vt:lpstr>Calibri</vt:lpstr>
      <vt:lpstr>Century Gothic</vt:lpstr>
      <vt:lpstr>Gothic</vt:lpstr>
      <vt:lpstr>Mangal</vt:lpstr>
      <vt:lpstr>News Gothic MT</vt:lpstr>
      <vt:lpstr>Times</vt:lpstr>
      <vt:lpstr>Wingdings</vt:lpstr>
      <vt:lpstr>Wingdings 2</vt:lpstr>
      <vt:lpstr>ACLRC</vt:lpstr>
      <vt:lpstr>Providing Registry Services to the LGBTQ2S+ Community</vt:lpstr>
      <vt:lpstr>Providing Registry Services to  the LGBTQ2S+ Community </vt:lpstr>
      <vt:lpstr>Alberta Civil Liberties Research Centre</vt:lpstr>
      <vt:lpstr>Speaker Biographies</vt:lpstr>
      <vt:lpstr> Course Objectives</vt:lpstr>
      <vt:lpstr>Statistics</vt:lpstr>
      <vt:lpstr>Laws Protecting Gender Identity &amp; Expression and Sexual Orientation</vt:lpstr>
      <vt:lpstr>Laws Governing Human Rights of Federal Entities </vt:lpstr>
      <vt:lpstr>Laws Governing Human Rights  of Alberta Entities</vt:lpstr>
      <vt:lpstr>Alberta Human Rights Act </vt:lpstr>
      <vt:lpstr>        Preamble - Alberta Human Rights Act</vt:lpstr>
      <vt:lpstr>Alberta Human Rights Act</vt:lpstr>
      <vt:lpstr>       Alberta Human Rights Act  5 Protected Areas</vt:lpstr>
      <vt:lpstr>Alberta Human Rights Act 15 Protected Grounds</vt:lpstr>
      <vt:lpstr>Alberta Human Rights Act Applies</vt:lpstr>
      <vt:lpstr>Section 4 of the Alberta Human Rights Act</vt:lpstr>
      <vt:lpstr>Section 7 of the Alberta Human Rights Act</vt:lpstr>
      <vt:lpstr>Alberta Human Rights Act  Duty to Accommodate</vt:lpstr>
      <vt:lpstr>Duty to Accommodate</vt:lpstr>
      <vt:lpstr>Duty to Accommodate</vt:lpstr>
      <vt:lpstr>Undue Hardship</vt:lpstr>
      <vt:lpstr>PowerPoint Presentation</vt:lpstr>
      <vt:lpstr>Seven Categories of Rights under the Charter</vt:lpstr>
      <vt:lpstr>Human Rights Tribunal &amp; Court Decisions</vt:lpstr>
      <vt:lpstr>Harassment, Sexual Harassment &amp; Discrimination</vt:lpstr>
      <vt:lpstr>Harassment</vt:lpstr>
      <vt:lpstr>Sexual Harassment</vt:lpstr>
      <vt:lpstr>Discrimination</vt:lpstr>
      <vt:lpstr>Elements of Discrimination  </vt:lpstr>
      <vt:lpstr>DEFINITIONS</vt:lpstr>
      <vt:lpstr>Sex</vt:lpstr>
      <vt:lpstr>Gender</vt:lpstr>
      <vt:lpstr>DEFINITIONS</vt:lpstr>
      <vt:lpstr>DEFINITIONS</vt:lpstr>
      <vt:lpstr>DEFINITIONS</vt:lpstr>
      <vt:lpstr>DEFINITIONS</vt:lpstr>
      <vt:lpstr>DEFINITIONS</vt:lpstr>
      <vt:lpstr>DEFINITIONS</vt:lpstr>
      <vt:lpstr>DEFINITIONS</vt:lpstr>
      <vt:lpstr>Sexual Orientation</vt:lpstr>
      <vt:lpstr>Gender Identity</vt:lpstr>
      <vt:lpstr>Gender Expression</vt:lpstr>
      <vt:lpstr>PowerPoint Presentation</vt:lpstr>
      <vt:lpstr>PowerPoint Presentation</vt:lpstr>
      <vt:lpstr>Names, Pronouns &amp; Prefixes – Why is proper use important?</vt:lpstr>
      <vt:lpstr>Is it illegal to refuse to use gender neutral pronouns?</vt:lpstr>
      <vt:lpstr>Pronouns</vt:lpstr>
      <vt:lpstr>Examples of How to Use Pronouns</vt:lpstr>
      <vt:lpstr>Identifying one’s pronouns</vt:lpstr>
      <vt:lpstr>Identity Documents</vt:lpstr>
      <vt:lpstr>Identifying/Changing Name, Sex &amp; Gender on Identity Documents</vt:lpstr>
      <vt:lpstr>Amendments to the Vital Statistics Act</vt:lpstr>
      <vt:lpstr>Changes to the Vital Statistics Act Affecting Gender</vt:lpstr>
      <vt:lpstr> Changes to the Vital Statistics Act Affecting Name Changes</vt:lpstr>
      <vt:lpstr>Strategies For Change</vt:lpstr>
      <vt:lpstr>Some Resources</vt:lpstr>
      <vt:lpstr>Frequently Asked Questions</vt:lpstr>
      <vt:lpstr>Frequently Asked Questions</vt:lpstr>
      <vt:lpstr>Marriage Commissioners Appointed Under The Marriage Act (Re), 2011 SKCA 3 (CanLII)</vt:lpstr>
      <vt:lpstr>Frequently asked questions</vt:lpstr>
      <vt:lpstr>Frequently asked questions</vt:lpstr>
    </vt:vector>
  </TitlesOfParts>
  <Company>University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Harassment and Youth</dc:title>
  <dc:creator>Melissa Luhtanen</dc:creator>
  <cp:lastModifiedBy>Aclrc Articling</cp:lastModifiedBy>
  <cp:revision>429</cp:revision>
  <cp:lastPrinted>2013-06-21T18:15:48Z</cp:lastPrinted>
  <dcterms:created xsi:type="dcterms:W3CDTF">2007-02-13T20:54:55Z</dcterms:created>
  <dcterms:modified xsi:type="dcterms:W3CDTF">2019-01-09T18:41:47Z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TC010197761033</vt:lpwstr>
  </property>
</Properties>
</file>