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41"/>
  </p:notesMasterIdLst>
  <p:handoutMasterIdLst>
    <p:handoutMasterId r:id="rId42"/>
  </p:handoutMasterIdLst>
  <p:sldIdLst>
    <p:sldId id="256" r:id="rId3"/>
    <p:sldId id="301" r:id="rId4"/>
    <p:sldId id="257" r:id="rId5"/>
    <p:sldId id="302" r:id="rId6"/>
    <p:sldId id="327" r:id="rId7"/>
    <p:sldId id="307" r:id="rId8"/>
    <p:sldId id="328" r:id="rId9"/>
    <p:sldId id="339" r:id="rId10"/>
    <p:sldId id="318" r:id="rId11"/>
    <p:sldId id="316" r:id="rId12"/>
    <p:sldId id="310" r:id="rId13"/>
    <p:sldId id="291" r:id="rId14"/>
    <p:sldId id="268" r:id="rId15"/>
    <p:sldId id="334" r:id="rId16"/>
    <p:sldId id="333" r:id="rId17"/>
    <p:sldId id="270" r:id="rId18"/>
    <p:sldId id="337" r:id="rId19"/>
    <p:sldId id="266" r:id="rId20"/>
    <p:sldId id="267" r:id="rId21"/>
    <p:sldId id="271" r:id="rId22"/>
    <p:sldId id="336" r:id="rId23"/>
    <p:sldId id="298" r:id="rId24"/>
    <p:sldId id="313" r:id="rId25"/>
    <p:sldId id="292" r:id="rId26"/>
    <p:sldId id="326" r:id="rId27"/>
    <p:sldId id="329" r:id="rId28"/>
    <p:sldId id="331" r:id="rId29"/>
    <p:sldId id="330" r:id="rId30"/>
    <p:sldId id="295" r:id="rId31"/>
    <p:sldId id="324" r:id="rId32"/>
    <p:sldId id="338" r:id="rId33"/>
    <p:sldId id="314" r:id="rId34"/>
    <p:sldId id="335" r:id="rId35"/>
    <p:sldId id="323" r:id="rId36"/>
    <p:sldId id="332" r:id="rId37"/>
    <p:sldId id="277" r:id="rId38"/>
    <p:sldId id="300" r:id="rId39"/>
    <p:sldId id="325" r:id="rId4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search Associate" initials="R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76" autoAdjust="0"/>
    <p:restoredTop sz="85991" autoAdjust="0"/>
  </p:normalViewPr>
  <p:slideViewPr>
    <p:cSldViewPr snapToGrid="0" snapToObjects="1">
      <p:cViewPr>
        <p:scale>
          <a:sx n="118" d="100"/>
          <a:sy n="118" d="100"/>
        </p:scale>
        <p:origin x="352" y="2136"/>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sorterViewPr>
    <p:cViewPr>
      <p:scale>
        <a:sx n="100" d="100"/>
        <a:sy n="100" d="100"/>
      </p:scale>
      <p:origin x="0" y="12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8E5DC3D-AE6B-48AB-AB84-741533827D02}"/>
    <pc:docChg chg="modSld">
      <pc:chgData name="" userId="" providerId="" clId="Web-{A8E5DC3D-AE6B-48AB-AB84-741533827D02}" dt="2018-09-05T22:33:34.547" v="32" actId="20577"/>
      <pc:docMkLst>
        <pc:docMk/>
      </pc:docMkLst>
      <pc:sldChg chg="modSp">
        <pc:chgData name="" userId="" providerId="" clId="Web-{A8E5DC3D-AE6B-48AB-AB84-741533827D02}" dt="2018-09-05T22:32:17.389" v="22" actId="20577"/>
        <pc:sldMkLst>
          <pc:docMk/>
          <pc:sldMk cId="539956586" sldId="271"/>
        </pc:sldMkLst>
        <pc:spChg chg="mod">
          <ac:chgData name="" userId="" providerId="" clId="Web-{A8E5DC3D-AE6B-48AB-AB84-741533827D02}" dt="2018-09-05T22:32:17.389" v="22" actId="20577"/>
          <ac:spMkLst>
            <pc:docMk/>
            <pc:sldMk cId="539956586" sldId="271"/>
            <ac:spMk id="3" creationId="{00000000-0000-0000-0000-000000000000}"/>
          </ac:spMkLst>
        </pc:spChg>
      </pc:sldChg>
      <pc:sldChg chg="modSp">
        <pc:chgData name="" userId="" providerId="" clId="Web-{A8E5DC3D-AE6B-48AB-AB84-741533827D02}" dt="2018-09-05T22:28:57.409" v="16" actId="20577"/>
        <pc:sldMkLst>
          <pc:docMk/>
          <pc:sldMk cId="2524134903" sldId="307"/>
        </pc:sldMkLst>
        <pc:spChg chg="mod">
          <ac:chgData name="" userId="" providerId="" clId="Web-{A8E5DC3D-AE6B-48AB-AB84-741533827D02}" dt="2018-09-05T22:28:57.409" v="16" actId="20577"/>
          <ac:spMkLst>
            <pc:docMk/>
            <pc:sldMk cId="2524134903" sldId="307"/>
            <ac:spMk id="3" creationId="{00000000-0000-0000-0000-000000000000}"/>
          </ac:spMkLst>
        </pc:spChg>
      </pc:sldChg>
      <pc:sldChg chg="modSp">
        <pc:chgData name="" userId="" providerId="" clId="Web-{A8E5DC3D-AE6B-48AB-AB84-741533827D02}" dt="2018-09-05T22:27:21.296" v="2" actId="20577"/>
        <pc:sldMkLst>
          <pc:docMk/>
          <pc:sldMk cId="2833476821" sldId="327"/>
        </pc:sldMkLst>
        <pc:spChg chg="mod">
          <ac:chgData name="" userId="" providerId="" clId="Web-{A8E5DC3D-AE6B-48AB-AB84-741533827D02}" dt="2018-09-05T22:27:21.296" v="2" actId="20577"/>
          <ac:spMkLst>
            <pc:docMk/>
            <pc:sldMk cId="2833476821" sldId="327"/>
            <ac:spMk id="2" creationId="{00000000-0000-0000-0000-000000000000}"/>
          </ac:spMkLst>
        </pc:spChg>
      </pc:sldChg>
      <pc:sldChg chg="modSp">
        <pc:chgData name="" userId="" providerId="" clId="Web-{A8E5DC3D-AE6B-48AB-AB84-741533827D02}" dt="2018-09-05T22:29:34.817" v="19" actId="20577"/>
        <pc:sldMkLst>
          <pc:docMk/>
          <pc:sldMk cId="2007089267" sldId="328"/>
        </pc:sldMkLst>
        <pc:spChg chg="mod">
          <ac:chgData name="" userId="" providerId="" clId="Web-{A8E5DC3D-AE6B-48AB-AB84-741533827D02}" dt="2018-09-05T22:29:34.817" v="19" actId="20577"/>
          <ac:spMkLst>
            <pc:docMk/>
            <pc:sldMk cId="2007089267" sldId="328"/>
            <ac:spMk id="2" creationId="{00000000-0000-0000-0000-000000000000}"/>
          </ac:spMkLst>
        </pc:spChg>
      </pc:sldChg>
      <pc:sldChg chg="modSp">
        <pc:chgData name="" userId="" providerId="" clId="Web-{A8E5DC3D-AE6B-48AB-AB84-741533827D02}" dt="2018-09-05T22:33:34.547" v="32" actId="20577"/>
        <pc:sldMkLst>
          <pc:docMk/>
          <pc:sldMk cId="151601593" sldId="330"/>
        </pc:sldMkLst>
        <pc:spChg chg="mod">
          <ac:chgData name="" userId="" providerId="" clId="Web-{A8E5DC3D-AE6B-48AB-AB84-741533827D02}" dt="2018-09-05T22:33:34.547" v="32" actId="20577"/>
          <ac:spMkLst>
            <pc:docMk/>
            <pc:sldMk cId="151601593" sldId="330"/>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a:pPr>
            <a:r>
              <a:rPr lang="en-CA" dirty="0"/>
              <a:t>Percentage Complaints under</a:t>
            </a:r>
            <a:r>
              <a:rPr lang="en-CA" baseline="0" dirty="0"/>
              <a:t> 15 Protected Grounds</a:t>
            </a:r>
            <a:endParaRPr lang="en-CA" dirty="0"/>
          </a:p>
        </c:rich>
      </c:tx>
      <c:overlay val="0"/>
    </c:title>
    <c:autoTitleDeleted val="0"/>
    <c:plotArea>
      <c:layout/>
      <c:barChart>
        <c:barDir val="col"/>
        <c:grouping val="clustered"/>
        <c:varyColors val="0"/>
        <c:ser>
          <c:idx val="0"/>
          <c:order val="0"/>
          <c:tx>
            <c:strRef>
              <c:f>Sheet1!$B$1</c:f>
              <c:strCache>
                <c:ptCount val="1"/>
                <c:pt idx="0">
                  <c:v>Percentage Complaints</c:v>
                </c:pt>
              </c:strCache>
            </c:strRef>
          </c:tx>
          <c:invertIfNegative val="0"/>
          <c:cat>
            <c:strRef>
              <c:f>Sheet1!$A$2:$A$7</c:f>
              <c:strCache>
                <c:ptCount val="6"/>
                <c:pt idx="0">
                  <c:v>Physical disability</c:v>
                </c:pt>
                <c:pt idx="1">
                  <c:v>Mental disability</c:v>
                </c:pt>
                <c:pt idx="2">
                  <c:v>Gender</c:v>
                </c:pt>
                <c:pt idx="3">
                  <c:v>Race/colour/ancestry/origin</c:v>
                </c:pt>
                <c:pt idx="4">
                  <c:v>Family/Marital Status</c:v>
                </c:pt>
                <c:pt idx="5">
                  <c:v>Other</c:v>
                </c:pt>
              </c:strCache>
            </c:strRef>
          </c:cat>
          <c:val>
            <c:numRef>
              <c:f>Sheet1!$B$2:$B$7</c:f>
              <c:numCache>
                <c:formatCode>General</c:formatCode>
                <c:ptCount val="6"/>
                <c:pt idx="0">
                  <c:v>35</c:v>
                </c:pt>
                <c:pt idx="1">
                  <c:v>8</c:v>
                </c:pt>
                <c:pt idx="2">
                  <c:v>18</c:v>
                </c:pt>
                <c:pt idx="3">
                  <c:v>16</c:v>
                </c:pt>
                <c:pt idx="4">
                  <c:v>5</c:v>
                </c:pt>
                <c:pt idx="5">
                  <c:v>2</c:v>
                </c:pt>
              </c:numCache>
            </c:numRef>
          </c:val>
          <c:extLst>
            <c:ext xmlns:c16="http://schemas.microsoft.com/office/drawing/2014/chart" uri="{C3380CC4-5D6E-409C-BE32-E72D297353CC}">
              <c16:uniqueId val="{00000000-DE5A-419C-86B7-17E540950AAA}"/>
            </c:ext>
          </c:extLst>
        </c:ser>
        <c:dLbls>
          <c:showLegendKey val="0"/>
          <c:showVal val="0"/>
          <c:showCatName val="0"/>
          <c:showSerName val="0"/>
          <c:showPercent val="0"/>
          <c:showBubbleSize val="0"/>
        </c:dLbls>
        <c:gapWidth val="150"/>
        <c:axId val="-2135034152"/>
        <c:axId val="-2134969160"/>
      </c:barChart>
      <c:catAx>
        <c:axId val="-2135034152"/>
        <c:scaling>
          <c:orientation val="minMax"/>
        </c:scaling>
        <c:delete val="0"/>
        <c:axPos val="b"/>
        <c:numFmt formatCode="General" sourceLinked="0"/>
        <c:majorTickMark val="out"/>
        <c:minorTickMark val="none"/>
        <c:tickLblPos val="nextTo"/>
        <c:crossAx val="-2134969160"/>
        <c:crosses val="autoZero"/>
        <c:auto val="1"/>
        <c:lblAlgn val="ctr"/>
        <c:lblOffset val="100"/>
        <c:noMultiLvlLbl val="0"/>
      </c:catAx>
      <c:valAx>
        <c:axId val="-2134969160"/>
        <c:scaling>
          <c:orientation val="minMax"/>
        </c:scaling>
        <c:delete val="0"/>
        <c:axPos val="l"/>
        <c:majorGridlines/>
        <c:numFmt formatCode="General" sourceLinked="1"/>
        <c:majorTickMark val="out"/>
        <c:minorTickMark val="none"/>
        <c:tickLblPos val="nextTo"/>
        <c:crossAx val="-21350341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a:pPr>
            <a:r>
              <a:rPr lang="en-CA" dirty="0"/>
              <a:t>Complaints by 5 Areas</a:t>
            </a:r>
          </a:p>
        </c:rich>
      </c:tx>
      <c:overlay val="0"/>
    </c:title>
    <c:autoTitleDeleted val="0"/>
    <c:plotArea>
      <c:layout/>
      <c:barChart>
        <c:barDir val="bar"/>
        <c:grouping val="stacked"/>
        <c:varyColors val="0"/>
        <c:ser>
          <c:idx val="0"/>
          <c:order val="0"/>
          <c:tx>
            <c:strRef>
              <c:f>Sheet1!$B$1</c:f>
              <c:strCache>
                <c:ptCount val="1"/>
                <c:pt idx="0">
                  <c:v>Complaints by Area</c:v>
                </c:pt>
              </c:strCache>
            </c:strRef>
          </c:tx>
          <c:invertIfNegative val="0"/>
          <c:cat>
            <c:strRef>
              <c:f>Sheet1!$A$2:$A$4</c:f>
              <c:strCache>
                <c:ptCount val="3"/>
                <c:pt idx="0">
                  <c:v>Employment</c:v>
                </c:pt>
                <c:pt idx="1">
                  <c:v>Goods/ Services</c:v>
                </c:pt>
                <c:pt idx="2">
                  <c:v>Other</c:v>
                </c:pt>
              </c:strCache>
            </c:strRef>
          </c:cat>
          <c:val>
            <c:numRef>
              <c:f>Sheet1!$B$2:$B$4</c:f>
              <c:numCache>
                <c:formatCode>General</c:formatCode>
                <c:ptCount val="3"/>
                <c:pt idx="0">
                  <c:v>84</c:v>
                </c:pt>
                <c:pt idx="1">
                  <c:v>11</c:v>
                </c:pt>
                <c:pt idx="2">
                  <c:v>5</c:v>
                </c:pt>
              </c:numCache>
            </c:numRef>
          </c:val>
          <c:extLst>
            <c:ext xmlns:c16="http://schemas.microsoft.com/office/drawing/2014/chart" uri="{C3380CC4-5D6E-409C-BE32-E72D297353CC}">
              <c16:uniqueId val="{00000000-3AE6-41E3-BBD4-41BB62C3C03C}"/>
            </c:ext>
          </c:extLst>
        </c:ser>
        <c:dLbls>
          <c:showLegendKey val="0"/>
          <c:showVal val="0"/>
          <c:showCatName val="0"/>
          <c:showSerName val="0"/>
          <c:showPercent val="0"/>
          <c:showBubbleSize val="0"/>
        </c:dLbls>
        <c:gapWidth val="150"/>
        <c:overlap val="100"/>
        <c:axId val="-2135757064"/>
        <c:axId val="-2135767176"/>
      </c:barChart>
      <c:catAx>
        <c:axId val="-2135757064"/>
        <c:scaling>
          <c:orientation val="minMax"/>
        </c:scaling>
        <c:delete val="0"/>
        <c:axPos val="l"/>
        <c:numFmt formatCode="General" sourceLinked="0"/>
        <c:majorTickMark val="out"/>
        <c:minorTickMark val="none"/>
        <c:tickLblPos val="nextTo"/>
        <c:crossAx val="-2135767176"/>
        <c:crosses val="autoZero"/>
        <c:auto val="1"/>
        <c:lblAlgn val="ctr"/>
        <c:lblOffset val="100"/>
        <c:noMultiLvlLbl val="0"/>
      </c:catAx>
      <c:valAx>
        <c:axId val="-2135767176"/>
        <c:scaling>
          <c:orientation val="minMax"/>
        </c:scaling>
        <c:delete val="0"/>
        <c:axPos val="b"/>
        <c:majorGridlines/>
        <c:numFmt formatCode="General" sourceLinked="1"/>
        <c:majorTickMark val="out"/>
        <c:minorTickMark val="none"/>
        <c:tickLblPos val="nextTo"/>
        <c:crossAx val="-213575706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544B1-DEB6-E447-A2C1-9F7C989C0A99}"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4804E7A1-7DAB-F74D-986F-7C5221C2CD69}">
      <dgm:prSet phldrT="[Text]">
        <dgm:style>
          <a:lnRef idx="1">
            <a:schemeClr val="dk1"/>
          </a:lnRef>
          <a:fillRef idx="3">
            <a:schemeClr val="dk1"/>
          </a:fillRef>
          <a:effectRef idx="2">
            <a:schemeClr val="dk1"/>
          </a:effectRef>
          <a:fontRef idx="minor">
            <a:schemeClr val="lt1"/>
          </a:fontRef>
        </dgm:style>
      </dgm:prSet>
      <dgm:spPr/>
      <dgm:t>
        <a:bodyPr/>
        <a:lstStyle/>
        <a:p>
          <a:r>
            <a:rPr lang="en-US" dirty="0"/>
            <a:t>Alberta Human Rights Act</a:t>
          </a:r>
        </a:p>
      </dgm:t>
    </dgm:pt>
    <dgm:pt modelId="{4C67A016-DCF2-C04D-8853-B3C8E9056534}" type="parTrans" cxnId="{DA17AEBA-9B7C-134C-8822-2E7AEFF8A9F3}">
      <dgm:prSet/>
      <dgm:spPr/>
      <dgm:t>
        <a:bodyPr/>
        <a:lstStyle/>
        <a:p>
          <a:endParaRPr lang="en-US"/>
        </a:p>
      </dgm:t>
    </dgm:pt>
    <dgm:pt modelId="{8B2372A5-82B1-ED48-A950-C3698AD30740}" type="sibTrans" cxnId="{DA17AEBA-9B7C-134C-8822-2E7AEFF8A9F3}">
      <dgm:prSet/>
      <dgm:spPr/>
      <dgm:t>
        <a:bodyPr/>
        <a:lstStyle/>
        <a:p>
          <a:endParaRPr lang="en-US"/>
        </a:p>
      </dgm:t>
    </dgm:pt>
    <dgm:pt modelId="{9C38B1F0-CA4D-6B4D-970E-1F41F8B8A7E5}">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t>Publications</a:t>
          </a:r>
        </a:p>
      </dgm:t>
    </dgm:pt>
    <dgm:pt modelId="{D9AB16F4-5467-C146-8BCE-49215FACC27E}" type="parTrans" cxnId="{E36F58E9-349B-AA4D-B6A0-1617A21C14EA}">
      <dgm:prSet/>
      <dgm:spPr/>
      <dgm:t>
        <a:bodyPr/>
        <a:lstStyle/>
        <a:p>
          <a:endParaRPr lang="en-US"/>
        </a:p>
      </dgm:t>
    </dgm:pt>
    <dgm:pt modelId="{327912DE-77A1-5C41-904F-AAC7448F1FFB}" type="sibTrans" cxnId="{E36F58E9-349B-AA4D-B6A0-1617A21C14EA}">
      <dgm:prSet/>
      <dgm:spPr/>
      <dgm:t>
        <a:bodyPr/>
        <a:lstStyle/>
        <a:p>
          <a:endParaRPr lang="en-US"/>
        </a:p>
      </dgm:t>
    </dgm:pt>
    <dgm:pt modelId="{57154BF9-0621-1440-B916-534A0B3893C6}">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Employment</a:t>
          </a:r>
        </a:p>
      </dgm:t>
    </dgm:pt>
    <dgm:pt modelId="{1BD47B11-F759-5F40-80B7-84FCA2B6895A}" type="parTrans" cxnId="{C5C5BE13-6873-A24D-960A-62D8CBB947C8}">
      <dgm:prSet/>
      <dgm:spPr/>
      <dgm:t>
        <a:bodyPr/>
        <a:lstStyle/>
        <a:p>
          <a:endParaRPr lang="en-US"/>
        </a:p>
      </dgm:t>
    </dgm:pt>
    <dgm:pt modelId="{ED87BDEC-5E94-2E4D-98DF-F09515599757}" type="sibTrans" cxnId="{C5C5BE13-6873-A24D-960A-62D8CBB947C8}">
      <dgm:prSet/>
      <dgm:spPr/>
      <dgm:t>
        <a:bodyPr/>
        <a:lstStyle/>
        <a:p>
          <a:endParaRPr lang="en-US"/>
        </a:p>
      </dgm:t>
    </dgm:pt>
    <dgm:pt modelId="{E33C3656-6D27-8B4E-AB24-E2E21C434734}">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Unions</a:t>
          </a:r>
        </a:p>
      </dgm:t>
    </dgm:pt>
    <dgm:pt modelId="{8B4D71FE-549C-2749-BC29-4A729FAC1736}" type="parTrans" cxnId="{146A3ACB-1331-1649-B0DB-007D3AC2ED1C}">
      <dgm:prSet/>
      <dgm:spPr/>
      <dgm:t>
        <a:bodyPr/>
        <a:lstStyle/>
        <a:p>
          <a:endParaRPr lang="en-US"/>
        </a:p>
      </dgm:t>
    </dgm:pt>
    <dgm:pt modelId="{927F4A57-B6E6-404F-8CDC-CF9860E9E87F}" type="sibTrans" cxnId="{146A3ACB-1331-1649-B0DB-007D3AC2ED1C}">
      <dgm:prSet/>
      <dgm:spPr/>
      <dgm:t>
        <a:bodyPr/>
        <a:lstStyle/>
        <a:p>
          <a:endParaRPr lang="en-US"/>
        </a:p>
      </dgm:t>
    </dgm:pt>
    <dgm:pt modelId="{A6EEFECE-99B0-2848-B974-14A572789B8C}">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Tenancy</a:t>
          </a:r>
        </a:p>
      </dgm:t>
    </dgm:pt>
    <dgm:pt modelId="{1D55E964-B15D-3F42-950B-75433E77FD51}" type="parTrans" cxnId="{8DD58BA1-F4E7-3746-895F-4C0D44E974AD}">
      <dgm:prSet/>
      <dgm:spPr/>
      <dgm:t>
        <a:bodyPr/>
        <a:lstStyle/>
        <a:p>
          <a:endParaRPr lang="en-US"/>
        </a:p>
      </dgm:t>
    </dgm:pt>
    <dgm:pt modelId="{A8DD9E9C-8F86-3F43-860E-125BA5C79789}" type="sibTrans" cxnId="{8DD58BA1-F4E7-3746-895F-4C0D44E974AD}">
      <dgm:prSet/>
      <dgm:spPr/>
      <dgm:t>
        <a:bodyPr/>
        <a:lstStyle/>
        <a:p>
          <a:endParaRPr lang="en-US"/>
        </a:p>
      </dgm:t>
    </dgm:pt>
    <dgm:pt modelId="{01010EAF-2A22-4947-A5FC-1790D247B752}">
      <dgm:prSet>
        <dgm:style>
          <a:lnRef idx="2">
            <a:schemeClr val="dk1">
              <a:shade val="50000"/>
            </a:schemeClr>
          </a:lnRef>
          <a:fillRef idx="1">
            <a:schemeClr val="dk1"/>
          </a:fillRef>
          <a:effectRef idx="0">
            <a:schemeClr val="dk1"/>
          </a:effectRef>
          <a:fontRef idx="minor">
            <a:schemeClr val="lt1"/>
          </a:fontRef>
        </dgm:style>
      </dgm:prSet>
      <dgm:spPr/>
      <dgm:t>
        <a:bodyPr/>
        <a:lstStyle/>
        <a:p>
          <a:r>
            <a:rPr lang="en-US" dirty="0"/>
            <a:t>Services</a:t>
          </a:r>
        </a:p>
      </dgm:t>
    </dgm:pt>
    <dgm:pt modelId="{5EA26984-FC6C-894A-87B7-1DE4807692DC}" type="parTrans" cxnId="{F5E5129A-911A-874C-9D85-A9EA24847552}">
      <dgm:prSet/>
      <dgm:spPr/>
      <dgm:t>
        <a:bodyPr/>
        <a:lstStyle/>
        <a:p>
          <a:endParaRPr lang="en-US"/>
        </a:p>
      </dgm:t>
    </dgm:pt>
    <dgm:pt modelId="{67E8BF38-B8B4-A041-9D83-43BCBC80DFAF}" type="sibTrans" cxnId="{F5E5129A-911A-874C-9D85-A9EA24847552}">
      <dgm:prSet/>
      <dgm:spPr/>
      <dgm:t>
        <a:bodyPr/>
        <a:lstStyle/>
        <a:p>
          <a:endParaRPr lang="en-US"/>
        </a:p>
      </dgm:t>
    </dgm:pt>
    <dgm:pt modelId="{4257EB76-A19D-3A46-B4B0-6AB2264DE5FB}" type="pres">
      <dgm:prSet presAssocID="{0DA544B1-DEB6-E447-A2C1-9F7C989C0A99}" presName="cycle" presStyleCnt="0">
        <dgm:presLayoutVars>
          <dgm:chMax val="1"/>
          <dgm:dir/>
          <dgm:animLvl val="ctr"/>
          <dgm:resizeHandles val="exact"/>
        </dgm:presLayoutVars>
      </dgm:prSet>
      <dgm:spPr/>
    </dgm:pt>
    <dgm:pt modelId="{B52D71EE-4A3D-D04E-A877-48D6A779985A}" type="pres">
      <dgm:prSet presAssocID="{4804E7A1-7DAB-F74D-986F-7C5221C2CD69}" presName="centerShape" presStyleLbl="node0" presStyleIdx="0" presStyleCnt="1"/>
      <dgm:spPr/>
    </dgm:pt>
    <dgm:pt modelId="{703536B5-9335-BF4E-AFC2-4EDD3DD9C46E}" type="pres">
      <dgm:prSet presAssocID="{D9AB16F4-5467-C146-8BCE-49215FACC27E}" presName="parTrans" presStyleLbl="bgSibTrans2D1" presStyleIdx="0" presStyleCnt="5"/>
      <dgm:spPr/>
    </dgm:pt>
    <dgm:pt modelId="{183E9D0D-04AE-A744-A14F-D1004CEC4D56}" type="pres">
      <dgm:prSet presAssocID="{9C38B1F0-CA4D-6B4D-970E-1F41F8B8A7E5}" presName="node" presStyleLbl="node1" presStyleIdx="0" presStyleCnt="5">
        <dgm:presLayoutVars>
          <dgm:bulletEnabled val="1"/>
        </dgm:presLayoutVars>
      </dgm:prSet>
      <dgm:spPr/>
    </dgm:pt>
    <dgm:pt modelId="{656C670D-2F2B-8348-AA28-C574D9BC92CE}" type="pres">
      <dgm:prSet presAssocID="{5EA26984-FC6C-894A-87B7-1DE4807692DC}" presName="parTrans" presStyleLbl="bgSibTrans2D1" presStyleIdx="1" presStyleCnt="5"/>
      <dgm:spPr/>
    </dgm:pt>
    <dgm:pt modelId="{9D921388-4C51-9443-A5DF-50CB109D0472}" type="pres">
      <dgm:prSet presAssocID="{01010EAF-2A22-4947-A5FC-1790D247B752}" presName="node" presStyleLbl="node1" presStyleIdx="1" presStyleCnt="5">
        <dgm:presLayoutVars>
          <dgm:bulletEnabled val="1"/>
        </dgm:presLayoutVars>
      </dgm:prSet>
      <dgm:spPr/>
    </dgm:pt>
    <dgm:pt modelId="{2404E612-B370-674C-A899-5ECA614074FC}" type="pres">
      <dgm:prSet presAssocID="{1D55E964-B15D-3F42-950B-75433E77FD51}" presName="parTrans" presStyleLbl="bgSibTrans2D1" presStyleIdx="2" presStyleCnt="5"/>
      <dgm:spPr/>
    </dgm:pt>
    <dgm:pt modelId="{B6A8627E-3E75-C646-BC61-13B7CEB41BA6}" type="pres">
      <dgm:prSet presAssocID="{A6EEFECE-99B0-2848-B974-14A572789B8C}" presName="node" presStyleLbl="node1" presStyleIdx="2" presStyleCnt="5">
        <dgm:presLayoutVars>
          <dgm:bulletEnabled val="1"/>
        </dgm:presLayoutVars>
      </dgm:prSet>
      <dgm:spPr/>
    </dgm:pt>
    <dgm:pt modelId="{552E9F0E-4B95-D147-8177-2B8CE346A148}" type="pres">
      <dgm:prSet presAssocID="{1BD47B11-F759-5F40-80B7-84FCA2B6895A}" presName="parTrans" presStyleLbl="bgSibTrans2D1" presStyleIdx="3" presStyleCnt="5"/>
      <dgm:spPr/>
    </dgm:pt>
    <dgm:pt modelId="{1DA9F5C6-3343-8645-909F-2914E91289B0}" type="pres">
      <dgm:prSet presAssocID="{57154BF9-0621-1440-B916-534A0B3893C6}" presName="node" presStyleLbl="node1" presStyleIdx="3" presStyleCnt="5">
        <dgm:presLayoutVars>
          <dgm:bulletEnabled val="1"/>
        </dgm:presLayoutVars>
      </dgm:prSet>
      <dgm:spPr/>
    </dgm:pt>
    <dgm:pt modelId="{19F3DEA8-2F37-2942-8872-AAC851BD06D6}" type="pres">
      <dgm:prSet presAssocID="{8B4D71FE-549C-2749-BC29-4A729FAC1736}" presName="parTrans" presStyleLbl="bgSibTrans2D1" presStyleIdx="4" presStyleCnt="5"/>
      <dgm:spPr/>
    </dgm:pt>
    <dgm:pt modelId="{4BBE2765-AFCC-4B40-A3B2-45E6C04A6CE0}" type="pres">
      <dgm:prSet presAssocID="{E33C3656-6D27-8B4E-AB24-E2E21C434734}" presName="node" presStyleLbl="node1" presStyleIdx="4" presStyleCnt="5">
        <dgm:presLayoutVars>
          <dgm:bulletEnabled val="1"/>
        </dgm:presLayoutVars>
      </dgm:prSet>
      <dgm:spPr/>
    </dgm:pt>
  </dgm:ptLst>
  <dgm:cxnLst>
    <dgm:cxn modelId="{8D87800C-9112-C74F-90C8-F33EBE99D7A2}" type="presOf" srcId="{E33C3656-6D27-8B4E-AB24-E2E21C434734}" destId="{4BBE2765-AFCC-4B40-A3B2-45E6C04A6CE0}" srcOrd="0" destOrd="0" presId="urn:microsoft.com/office/officeart/2005/8/layout/radial4"/>
    <dgm:cxn modelId="{C5C5BE13-6873-A24D-960A-62D8CBB947C8}" srcId="{4804E7A1-7DAB-F74D-986F-7C5221C2CD69}" destId="{57154BF9-0621-1440-B916-534A0B3893C6}" srcOrd="3" destOrd="0" parTransId="{1BD47B11-F759-5F40-80B7-84FCA2B6895A}" sibTransId="{ED87BDEC-5E94-2E4D-98DF-F09515599757}"/>
    <dgm:cxn modelId="{43FF141C-F844-C449-9ED7-78CE2E146E0C}" type="presOf" srcId="{01010EAF-2A22-4947-A5FC-1790D247B752}" destId="{9D921388-4C51-9443-A5DF-50CB109D0472}" srcOrd="0" destOrd="0" presId="urn:microsoft.com/office/officeart/2005/8/layout/radial4"/>
    <dgm:cxn modelId="{1258CD5D-1B42-634F-B0E8-8F7C07657CEA}" type="presOf" srcId="{4804E7A1-7DAB-F74D-986F-7C5221C2CD69}" destId="{B52D71EE-4A3D-D04E-A877-48D6A779985A}" srcOrd="0" destOrd="0" presId="urn:microsoft.com/office/officeart/2005/8/layout/radial4"/>
    <dgm:cxn modelId="{BE7E2765-A588-E741-8E6C-FFB6A5F2F95A}" type="presOf" srcId="{1BD47B11-F759-5F40-80B7-84FCA2B6895A}" destId="{552E9F0E-4B95-D147-8177-2B8CE346A148}" srcOrd="0" destOrd="0" presId="urn:microsoft.com/office/officeart/2005/8/layout/radial4"/>
    <dgm:cxn modelId="{61226C46-5E4B-C744-A297-411F742E7E8B}" type="presOf" srcId="{0DA544B1-DEB6-E447-A2C1-9F7C989C0A99}" destId="{4257EB76-A19D-3A46-B4B0-6AB2264DE5FB}" srcOrd="0" destOrd="0" presId="urn:microsoft.com/office/officeart/2005/8/layout/radial4"/>
    <dgm:cxn modelId="{05DF0C6E-8F9B-8444-A5D6-A782FF2FD993}" type="presOf" srcId="{D9AB16F4-5467-C146-8BCE-49215FACC27E}" destId="{703536B5-9335-BF4E-AFC2-4EDD3DD9C46E}" srcOrd="0" destOrd="0" presId="urn:microsoft.com/office/officeart/2005/8/layout/radial4"/>
    <dgm:cxn modelId="{3C089F79-2856-084D-80AD-5B76CEE927A9}" type="presOf" srcId="{5EA26984-FC6C-894A-87B7-1DE4807692DC}" destId="{656C670D-2F2B-8348-AA28-C574D9BC92CE}" srcOrd="0" destOrd="0" presId="urn:microsoft.com/office/officeart/2005/8/layout/radial4"/>
    <dgm:cxn modelId="{ED40E87F-F03B-F640-93F9-1C67E6077957}" type="presOf" srcId="{8B4D71FE-549C-2749-BC29-4A729FAC1736}" destId="{19F3DEA8-2F37-2942-8872-AAC851BD06D6}" srcOrd="0" destOrd="0" presId="urn:microsoft.com/office/officeart/2005/8/layout/radial4"/>
    <dgm:cxn modelId="{DD741393-E416-FB4E-BDD0-625B7303F81D}" type="presOf" srcId="{57154BF9-0621-1440-B916-534A0B3893C6}" destId="{1DA9F5C6-3343-8645-909F-2914E91289B0}" srcOrd="0" destOrd="0" presId="urn:microsoft.com/office/officeart/2005/8/layout/radial4"/>
    <dgm:cxn modelId="{F5E5129A-911A-874C-9D85-A9EA24847552}" srcId="{4804E7A1-7DAB-F74D-986F-7C5221C2CD69}" destId="{01010EAF-2A22-4947-A5FC-1790D247B752}" srcOrd="1" destOrd="0" parTransId="{5EA26984-FC6C-894A-87B7-1DE4807692DC}" sibTransId="{67E8BF38-B8B4-A041-9D83-43BCBC80DFAF}"/>
    <dgm:cxn modelId="{5F90379A-659B-9149-8D9F-17F513994D91}" type="presOf" srcId="{1D55E964-B15D-3F42-950B-75433E77FD51}" destId="{2404E612-B370-674C-A899-5ECA614074FC}" srcOrd="0" destOrd="0" presId="urn:microsoft.com/office/officeart/2005/8/layout/radial4"/>
    <dgm:cxn modelId="{8DD58BA1-F4E7-3746-895F-4C0D44E974AD}" srcId="{4804E7A1-7DAB-F74D-986F-7C5221C2CD69}" destId="{A6EEFECE-99B0-2848-B974-14A572789B8C}" srcOrd="2" destOrd="0" parTransId="{1D55E964-B15D-3F42-950B-75433E77FD51}" sibTransId="{A8DD9E9C-8F86-3F43-860E-125BA5C79789}"/>
    <dgm:cxn modelId="{DA17AEBA-9B7C-134C-8822-2E7AEFF8A9F3}" srcId="{0DA544B1-DEB6-E447-A2C1-9F7C989C0A99}" destId="{4804E7A1-7DAB-F74D-986F-7C5221C2CD69}" srcOrd="0" destOrd="0" parTransId="{4C67A016-DCF2-C04D-8853-B3C8E9056534}" sibTransId="{8B2372A5-82B1-ED48-A950-C3698AD30740}"/>
    <dgm:cxn modelId="{146A3ACB-1331-1649-B0DB-007D3AC2ED1C}" srcId="{4804E7A1-7DAB-F74D-986F-7C5221C2CD69}" destId="{E33C3656-6D27-8B4E-AB24-E2E21C434734}" srcOrd="4" destOrd="0" parTransId="{8B4D71FE-549C-2749-BC29-4A729FAC1736}" sibTransId="{927F4A57-B6E6-404F-8CDC-CF9860E9E87F}"/>
    <dgm:cxn modelId="{300E32E0-97EA-344E-A2A8-71DEB9AF74B4}" type="presOf" srcId="{A6EEFECE-99B0-2848-B974-14A572789B8C}" destId="{B6A8627E-3E75-C646-BC61-13B7CEB41BA6}" srcOrd="0" destOrd="0" presId="urn:microsoft.com/office/officeart/2005/8/layout/radial4"/>
    <dgm:cxn modelId="{E36F58E9-349B-AA4D-B6A0-1617A21C14EA}" srcId="{4804E7A1-7DAB-F74D-986F-7C5221C2CD69}" destId="{9C38B1F0-CA4D-6B4D-970E-1F41F8B8A7E5}" srcOrd="0" destOrd="0" parTransId="{D9AB16F4-5467-C146-8BCE-49215FACC27E}" sibTransId="{327912DE-77A1-5C41-904F-AAC7448F1FFB}"/>
    <dgm:cxn modelId="{4B1AC4FC-5D29-5343-BED5-427B69BE2CEC}" type="presOf" srcId="{9C38B1F0-CA4D-6B4D-970E-1F41F8B8A7E5}" destId="{183E9D0D-04AE-A744-A14F-D1004CEC4D56}" srcOrd="0" destOrd="0" presId="urn:microsoft.com/office/officeart/2005/8/layout/radial4"/>
    <dgm:cxn modelId="{2F9E5799-C273-0E45-90C7-2A4B9A0E5A68}" type="presParOf" srcId="{4257EB76-A19D-3A46-B4B0-6AB2264DE5FB}" destId="{B52D71EE-4A3D-D04E-A877-48D6A779985A}" srcOrd="0" destOrd="0" presId="urn:microsoft.com/office/officeart/2005/8/layout/radial4"/>
    <dgm:cxn modelId="{FCF3DA30-04F9-BD49-912B-C0FE253BA3E8}" type="presParOf" srcId="{4257EB76-A19D-3A46-B4B0-6AB2264DE5FB}" destId="{703536B5-9335-BF4E-AFC2-4EDD3DD9C46E}" srcOrd="1" destOrd="0" presId="urn:microsoft.com/office/officeart/2005/8/layout/radial4"/>
    <dgm:cxn modelId="{7A2E7CB9-9E81-E148-868F-098A3DC6FC46}" type="presParOf" srcId="{4257EB76-A19D-3A46-B4B0-6AB2264DE5FB}" destId="{183E9D0D-04AE-A744-A14F-D1004CEC4D56}" srcOrd="2" destOrd="0" presId="urn:microsoft.com/office/officeart/2005/8/layout/radial4"/>
    <dgm:cxn modelId="{357A83D9-FD40-FB4B-8C4B-76F2F725A5A8}" type="presParOf" srcId="{4257EB76-A19D-3A46-B4B0-6AB2264DE5FB}" destId="{656C670D-2F2B-8348-AA28-C574D9BC92CE}" srcOrd="3" destOrd="0" presId="urn:microsoft.com/office/officeart/2005/8/layout/radial4"/>
    <dgm:cxn modelId="{AEB1977F-D8A3-C340-96FC-97BCB77DE45D}" type="presParOf" srcId="{4257EB76-A19D-3A46-B4B0-6AB2264DE5FB}" destId="{9D921388-4C51-9443-A5DF-50CB109D0472}" srcOrd="4" destOrd="0" presId="urn:microsoft.com/office/officeart/2005/8/layout/radial4"/>
    <dgm:cxn modelId="{3FA5EFF4-1BD0-414D-B4CC-6AEC1EB517A2}" type="presParOf" srcId="{4257EB76-A19D-3A46-B4B0-6AB2264DE5FB}" destId="{2404E612-B370-674C-A899-5ECA614074FC}" srcOrd="5" destOrd="0" presId="urn:microsoft.com/office/officeart/2005/8/layout/radial4"/>
    <dgm:cxn modelId="{815022BB-6687-8540-B34F-1FDFD1F3C177}" type="presParOf" srcId="{4257EB76-A19D-3A46-B4B0-6AB2264DE5FB}" destId="{B6A8627E-3E75-C646-BC61-13B7CEB41BA6}" srcOrd="6" destOrd="0" presId="urn:microsoft.com/office/officeart/2005/8/layout/radial4"/>
    <dgm:cxn modelId="{D0FEAB89-DD43-8941-9B5E-F7C776336D06}" type="presParOf" srcId="{4257EB76-A19D-3A46-B4B0-6AB2264DE5FB}" destId="{552E9F0E-4B95-D147-8177-2B8CE346A148}" srcOrd="7" destOrd="0" presId="urn:microsoft.com/office/officeart/2005/8/layout/radial4"/>
    <dgm:cxn modelId="{22AB4735-50AE-CD4E-84BC-9478AA8FE061}" type="presParOf" srcId="{4257EB76-A19D-3A46-B4B0-6AB2264DE5FB}" destId="{1DA9F5C6-3343-8645-909F-2914E91289B0}" srcOrd="8" destOrd="0" presId="urn:microsoft.com/office/officeart/2005/8/layout/radial4"/>
    <dgm:cxn modelId="{40123666-C712-374C-9DC8-B85B84244C12}" type="presParOf" srcId="{4257EB76-A19D-3A46-B4B0-6AB2264DE5FB}" destId="{19F3DEA8-2F37-2942-8872-AAC851BD06D6}" srcOrd="9" destOrd="0" presId="urn:microsoft.com/office/officeart/2005/8/layout/radial4"/>
    <dgm:cxn modelId="{1D434B47-9A92-184C-8F7E-10ED43A58EED}" type="presParOf" srcId="{4257EB76-A19D-3A46-B4B0-6AB2264DE5FB}" destId="{4BBE2765-AFCC-4B40-A3B2-45E6C04A6CE0}"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C88F12-995A-FF46-8AD0-BFA6C8C8CB86}" type="doc">
      <dgm:prSet loTypeId="urn:microsoft.com/office/officeart/2008/layout/SquareAccentList" loCatId="" qsTypeId="urn:microsoft.com/office/officeart/2005/8/quickstyle/simple5" qsCatId="simple" csTypeId="urn:microsoft.com/office/officeart/2005/8/colors/accent1_2" csCatId="accent1" phldr="1"/>
      <dgm:spPr/>
      <dgm:t>
        <a:bodyPr/>
        <a:lstStyle/>
        <a:p>
          <a:endParaRPr lang="en-US"/>
        </a:p>
      </dgm:t>
    </dgm:pt>
    <dgm:pt modelId="{BD40796F-E24E-0445-99E1-4DB6B1D4A790}">
      <dgm:prSet phldrT="[Text]"/>
      <dgm:spPr/>
      <dgm:t>
        <a:bodyPr/>
        <a:lstStyle/>
        <a:p>
          <a:r>
            <a:rPr lang="en-US" dirty="0"/>
            <a:t>Grounds</a:t>
          </a:r>
        </a:p>
      </dgm:t>
    </dgm:pt>
    <dgm:pt modelId="{D11BA9B8-A0C3-604D-BCD3-E97AE5260063}" type="parTrans" cxnId="{F01945BF-60A8-814D-9D6E-F5ADCF257F6E}">
      <dgm:prSet/>
      <dgm:spPr/>
      <dgm:t>
        <a:bodyPr/>
        <a:lstStyle/>
        <a:p>
          <a:endParaRPr lang="en-US"/>
        </a:p>
      </dgm:t>
    </dgm:pt>
    <dgm:pt modelId="{E618E3D4-3BF4-714C-A7C3-F03E80B7D0A7}" type="sibTrans" cxnId="{F01945BF-60A8-814D-9D6E-F5ADCF257F6E}">
      <dgm:prSet/>
      <dgm:spPr/>
      <dgm:t>
        <a:bodyPr/>
        <a:lstStyle/>
        <a:p>
          <a:endParaRPr lang="en-US"/>
        </a:p>
      </dgm:t>
    </dgm:pt>
    <dgm:pt modelId="{35987C01-8464-3244-A79A-E2CDA9B02C52}">
      <dgm:prSet phldrT="[Text]"/>
      <dgm:spPr/>
      <dgm:t>
        <a:bodyPr/>
        <a:lstStyle/>
        <a:p>
          <a:r>
            <a:rPr lang="en-US" dirty="0"/>
            <a:t>Race</a:t>
          </a:r>
        </a:p>
      </dgm:t>
    </dgm:pt>
    <dgm:pt modelId="{395FDC6D-FF5A-694B-B2A4-C8946AD45762}" type="parTrans" cxnId="{6D576C40-4440-4246-A440-A635446093FB}">
      <dgm:prSet/>
      <dgm:spPr/>
      <dgm:t>
        <a:bodyPr/>
        <a:lstStyle/>
        <a:p>
          <a:endParaRPr lang="en-US"/>
        </a:p>
      </dgm:t>
    </dgm:pt>
    <dgm:pt modelId="{EA9A06EB-DBB9-6541-90DB-E361656DA9C9}" type="sibTrans" cxnId="{6D576C40-4440-4246-A440-A635446093FB}">
      <dgm:prSet/>
      <dgm:spPr/>
      <dgm:t>
        <a:bodyPr/>
        <a:lstStyle/>
        <a:p>
          <a:endParaRPr lang="en-US"/>
        </a:p>
      </dgm:t>
    </dgm:pt>
    <dgm:pt modelId="{CE1111A3-92F1-4642-9C18-53D4C7651E77}">
      <dgm:prSet phldrT="[Text]"/>
      <dgm:spPr/>
      <dgm:t>
        <a:bodyPr/>
        <a:lstStyle/>
        <a:p>
          <a:r>
            <a:rPr lang="en-US" dirty="0"/>
            <a:t>Religious belief</a:t>
          </a:r>
        </a:p>
      </dgm:t>
    </dgm:pt>
    <dgm:pt modelId="{8E126B0C-195E-724F-95B2-821980856C40}" type="parTrans" cxnId="{4EEBF68D-A4F8-7047-8BB7-9A38028DD51D}">
      <dgm:prSet/>
      <dgm:spPr/>
      <dgm:t>
        <a:bodyPr/>
        <a:lstStyle/>
        <a:p>
          <a:endParaRPr lang="en-US"/>
        </a:p>
      </dgm:t>
    </dgm:pt>
    <dgm:pt modelId="{77A32846-14B8-C747-A1B3-583C989DB50B}" type="sibTrans" cxnId="{4EEBF68D-A4F8-7047-8BB7-9A38028DD51D}">
      <dgm:prSet/>
      <dgm:spPr/>
      <dgm:t>
        <a:bodyPr/>
        <a:lstStyle/>
        <a:p>
          <a:endParaRPr lang="en-US"/>
        </a:p>
      </dgm:t>
    </dgm:pt>
    <dgm:pt modelId="{8C88E008-5437-A343-A5F2-903DB89D7DBC}">
      <dgm:prSet/>
      <dgm:spPr/>
      <dgm:t>
        <a:bodyPr/>
        <a:lstStyle/>
        <a:p>
          <a:r>
            <a:rPr lang="en-US" dirty="0" err="1"/>
            <a:t>Colour</a:t>
          </a:r>
          <a:endParaRPr lang="en-US" dirty="0"/>
        </a:p>
      </dgm:t>
    </dgm:pt>
    <dgm:pt modelId="{5D674D97-A834-B14C-A966-29B44FBD5FCB}" type="parTrans" cxnId="{A259A437-46FA-B543-8C48-066D4E9D37EA}">
      <dgm:prSet/>
      <dgm:spPr/>
      <dgm:t>
        <a:bodyPr/>
        <a:lstStyle/>
        <a:p>
          <a:endParaRPr lang="en-US"/>
        </a:p>
      </dgm:t>
    </dgm:pt>
    <dgm:pt modelId="{1ECE1804-64DA-0246-A088-AD159042B915}" type="sibTrans" cxnId="{A259A437-46FA-B543-8C48-066D4E9D37EA}">
      <dgm:prSet/>
      <dgm:spPr/>
      <dgm:t>
        <a:bodyPr/>
        <a:lstStyle/>
        <a:p>
          <a:endParaRPr lang="en-US"/>
        </a:p>
      </dgm:t>
    </dgm:pt>
    <dgm:pt modelId="{37CCEFDA-FB4B-FD48-B6D5-F4B8B7FFC877}">
      <dgm:prSet/>
      <dgm:spPr/>
      <dgm:t>
        <a:bodyPr/>
        <a:lstStyle/>
        <a:p>
          <a:r>
            <a:rPr lang="en-US" dirty="0"/>
            <a:t>Gender</a:t>
          </a:r>
        </a:p>
      </dgm:t>
    </dgm:pt>
    <dgm:pt modelId="{D617B002-FFB3-7A4A-9D41-AE2E8A68D957}" type="parTrans" cxnId="{A0141580-8626-5A41-9846-C30D0FA38252}">
      <dgm:prSet/>
      <dgm:spPr/>
      <dgm:t>
        <a:bodyPr/>
        <a:lstStyle/>
        <a:p>
          <a:endParaRPr lang="en-US"/>
        </a:p>
      </dgm:t>
    </dgm:pt>
    <dgm:pt modelId="{713E2045-F0FC-4A4E-B93A-48D93F6019AF}" type="sibTrans" cxnId="{A0141580-8626-5A41-9846-C30D0FA38252}">
      <dgm:prSet/>
      <dgm:spPr/>
      <dgm:t>
        <a:bodyPr/>
        <a:lstStyle/>
        <a:p>
          <a:endParaRPr lang="en-US"/>
        </a:p>
      </dgm:t>
    </dgm:pt>
    <dgm:pt modelId="{C49AA064-184F-1240-B2B0-1C51173DED2E}">
      <dgm:prSet/>
      <dgm:spPr/>
      <dgm:t>
        <a:bodyPr/>
        <a:lstStyle/>
        <a:p>
          <a:r>
            <a:rPr lang="en-US" dirty="0"/>
            <a:t>Physical Disability</a:t>
          </a:r>
        </a:p>
      </dgm:t>
    </dgm:pt>
    <dgm:pt modelId="{0EAA1257-932B-C848-9B0A-170752ECE933}" type="parTrans" cxnId="{FDFCAACC-DC27-8F48-A77F-B0E196548D6F}">
      <dgm:prSet/>
      <dgm:spPr/>
      <dgm:t>
        <a:bodyPr/>
        <a:lstStyle/>
        <a:p>
          <a:endParaRPr lang="en-US"/>
        </a:p>
      </dgm:t>
    </dgm:pt>
    <dgm:pt modelId="{59BC680D-578B-5443-88FE-558A78218290}" type="sibTrans" cxnId="{FDFCAACC-DC27-8F48-A77F-B0E196548D6F}">
      <dgm:prSet/>
      <dgm:spPr/>
      <dgm:t>
        <a:bodyPr/>
        <a:lstStyle/>
        <a:p>
          <a:endParaRPr lang="en-US"/>
        </a:p>
      </dgm:t>
    </dgm:pt>
    <dgm:pt modelId="{7E45093B-4307-E846-9D3E-E128D958291F}">
      <dgm:prSet/>
      <dgm:spPr/>
      <dgm:t>
        <a:bodyPr/>
        <a:lstStyle/>
        <a:p>
          <a:endParaRPr lang="en-US" dirty="0"/>
        </a:p>
      </dgm:t>
    </dgm:pt>
    <dgm:pt modelId="{49E20CAC-8F8C-FD40-A5D4-AC2C94908E7D}" type="parTrans" cxnId="{6912B569-9D56-1B43-93FB-38D56C307D8B}">
      <dgm:prSet/>
      <dgm:spPr/>
      <dgm:t>
        <a:bodyPr/>
        <a:lstStyle/>
        <a:p>
          <a:endParaRPr lang="en-US"/>
        </a:p>
      </dgm:t>
    </dgm:pt>
    <dgm:pt modelId="{9EEAEAC2-52A5-3B49-A9FB-FA0E8714D096}" type="sibTrans" cxnId="{6912B569-9D56-1B43-93FB-38D56C307D8B}">
      <dgm:prSet/>
      <dgm:spPr/>
      <dgm:t>
        <a:bodyPr/>
        <a:lstStyle/>
        <a:p>
          <a:endParaRPr lang="en-US"/>
        </a:p>
      </dgm:t>
    </dgm:pt>
    <dgm:pt modelId="{289B30E4-FFD1-1746-AB4A-3F1DDAB7E163}">
      <dgm:prSet/>
      <dgm:spPr/>
      <dgm:t>
        <a:bodyPr/>
        <a:lstStyle/>
        <a:p>
          <a:r>
            <a:rPr lang="en-US" dirty="0"/>
            <a:t>Mental Disability</a:t>
          </a:r>
        </a:p>
      </dgm:t>
    </dgm:pt>
    <dgm:pt modelId="{9F344D93-87A8-524A-9D67-246F0201BBD5}" type="parTrans" cxnId="{7A30FD15-4DCE-214D-9F24-65AB05658F7A}">
      <dgm:prSet/>
      <dgm:spPr/>
      <dgm:t>
        <a:bodyPr/>
        <a:lstStyle/>
        <a:p>
          <a:endParaRPr lang="en-US"/>
        </a:p>
      </dgm:t>
    </dgm:pt>
    <dgm:pt modelId="{D4A671D2-9DBA-DB4A-9485-4472ACCEE876}" type="sibTrans" cxnId="{7A30FD15-4DCE-214D-9F24-65AB05658F7A}">
      <dgm:prSet/>
      <dgm:spPr/>
      <dgm:t>
        <a:bodyPr/>
        <a:lstStyle/>
        <a:p>
          <a:endParaRPr lang="en-US"/>
        </a:p>
      </dgm:t>
    </dgm:pt>
    <dgm:pt modelId="{04A40EB9-DFF6-AF40-82DF-AFC2444FEA87}">
      <dgm:prSet/>
      <dgm:spPr/>
      <dgm:t>
        <a:bodyPr/>
        <a:lstStyle/>
        <a:p>
          <a:r>
            <a:rPr lang="en-US" dirty="0"/>
            <a:t>Marital Status</a:t>
          </a:r>
        </a:p>
      </dgm:t>
    </dgm:pt>
    <dgm:pt modelId="{A955EA86-7421-CF43-BD72-BA27698767F5}" type="sibTrans" cxnId="{DCADA1BF-CF57-E248-A229-EB874D4F8814}">
      <dgm:prSet/>
      <dgm:spPr/>
      <dgm:t>
        <a:bodyPr/>
        <a:lstStyle/>
        <a:p>
          <a:endParaRPr lang="en-US"/>
        </a:p>
      </dgm:t>
    </dgm:pt>
    <dgm:pt modelId="{F8235648-0FAF-764C-A489-5D7D7EE0CE30}" type="parTrans" cxnId="{DCADA1BF-CF57-E248-A229-EB874D4F8814}">
      <dgm:prSet/>
      <dgm:spPr/>
      <dgm:t>
        <a:bodyPr/>
        <a:lstStyle/>
        <a:p>
          <a:endParaRPr lang="en-US"/>
        </a:p>
      </dgm:t>
    </dgm:pt>
    <dgm:pt modelId="{20F85A92-7901-3E40-8D99-85C060C10393}">
      <dgm:prSet phldrT="[Text]"/>
      <dgm:spPr/>
      <dgm:t>
        <a:bodyPr/>
        <a:lstStyle/>
        <a:p>
          <a:endParaRPr lang="en-US" dirty="0"/>
        </a:p>
      </dgm:t>
    </dgm:pt>
    <dgm:pt modelId="{0C316E70-E71E-1849-8C99-3980834940AC}" type="sibTrans" cxnId="{63C32648-CF0B-894E-BE2B-1D440C91ACA0}">
      <dgm:prSet/>
      <dgm:spPr/>
      <dgm:t>
        <a:bodyPr/>
        <a:lstStyle/>
        <a:p>
          <a:endParaRPr lang="en-US"/>
        </a:p>
      </dgm:t>
    </dgm:pt>
    <dgm:pt modelId="{B75CA9F4-89CA-9446-B06D-53BC391DB738}" type="parTrans" cxnId="{63C32648-CF0B-894E-BE2B-1D440C91ACA0}">
      <dgm:prSet/>
      <dgm:spPr/>
      <dgm:t>
        <a:bodyPr/>
        <a:lstStyle/>
        <a:p>
          <a:endParaRPr lang="en-US"/>
        </a:p>
      </dgm:t>
    </dgm:pt>
    <dgm:pt modelId="{623A39A0-0B5B-614A-9CA4-DB73C2E53BF6}">
      <dgm:prSet/>
      <dgm:spPr/>
      <dgm:t>
        <a:bodyPr/>
        <a:lstStyle/>
        <a:p>
          <a:r>
            <a:rPr lang="en-US" dirty="0"/>
            <a:t>Age</a:t>
          </a:r>
        </a:p>
      </dgm:t>
    </dgm:pt>
    <dgm:pt modelId="{128D4C86-7931-EA47-BE6C-EF2F979FF8F9}" type="parTrans" cxnId="{DF2B5E26-75EF-8C4B-B910-252D0B4D8E55}">
      <dgm:prSet/>
      <dgm:spPr/>
      <dgm:t>
        <a:bodyPr/>
        <a:lstStyle/>
        <a:p>
          <a:endParaRPr lang="en-US"/>
        </a:p>
      </dgm:t>
    </dgm:pt>
    <dgm:pt modelId="{7A6A1466-DC05-9B4A-BB5E-0B97BA7DBAD2}" type="sibTrans" cxnId="{DF2B5E26-75EF-8C4B-B910-252D0B4D8E55}">
      <dgm:prSet/>
      <dgm:spPr/>
      <dgm:t>
        <a:bodyPr/>
        <a:lstStyle/>
        <a:p>
          <a:endParaRPr lang="en-US"/>
        </a:p>
      </dgm:t>
    </dgm:pt>
    <dgm:pt modelId="{855CCAF0-FB1D-D046-83C9-34EEDE42408F}">
      <dgm:prSet/>
      <dgm:spPr/>
      <dgm:t>
        <a:bodyPr/>
        <a:lstStyle/>
        <a:p>
          <a:r>
            <a:rPr lang="en-US" dirty="0"/>
            <a:t>Ancestry</a:t>
          </a:r>
        </a:p>
      </dgm:t>
    </dgm:pt>
    <dgm:pt modelId="{139E3DBC-3B97-7746-8CBA-1CAB7A7E4445}" type="parTrans" cxnId="{EC602157-4806-E149-846E-E0072B9B24FA}">
      <dgm:prSet/>
      <dgm:spPr/>
      <dgm:t>
        <a:bodyPr/>
        <a:lstStyle/>
        <a:p>
          <a:endParaRPr lang="en-US"/>
        </a:p>
      </dgm:t>
    </dgm:pt>
    <dgm:pt modelId="{CB89CDB4-7A04-AB4E-B96F-2C622B714711}" type="sibTrans" cxnId="{EC602157-4806-E149-846E-E0072B9B24FA}">
      <dgm:prSet/>
      <dgm:spPr/>
      <dgm:t>
        <a:bodyPr/>
        <a:lstStyle/>
        <a:p>
          <a:endParaRPr lang="en-US"/>
        </a:p>
      </dgm:t>
    </dgm:pt>
    <dgm:pt modelId="{CC788CE5-36FC-2946-9080-584B380F8A3F}">
      <dgm:prSet/>
      <dgm:spPr/>
      <dgm:t>
        <a:bodyPr/>
        <a:lstStyle/>
        <a:p>
          <a:r>
            <a:rPr lang="en-US" dirty="0"/>
            <a:t>Place of Origin</a:t>
          </a:r>
        </a:p>
      </dgm:t>
    </dgm:pt>
    <dgm:pt modelId="{82BEEFDF-7A18-234B-8F8B-7D80E1B3A75E}" type="parTrans" cxnId="{FBC39AAB-032D-DD4E-9BE3-C9E8061D77FA}">
      <dgm:prSet/>
      <dgm:spPr/>
      <dgm:t>
        <a:bodyPr/>
        <a:lstStyle/>
        <a:p>
          <a:endParaRPr lang="en-US"/>
        </a:p>
      </dgm:t>
    </dgm:pt>
    <dgm:pt modelId="{44AE603C-281F-054D-9A9F-6AFC468F59A2}" type="sibTrans" cxnId="{FBC39AAB-032D-DD4E-9BE3-C9E8061D77FA}">
      <dgm:prSet/>
      <dgm:spPr/>
      <dgm:t>
        <a:bodyPr/>
        <a:lstStyle/>
        <a:p>
          <a:endParaRPr lang="en-US"/>
        </a:p>
      </dgm:t>
    </dgm:pt>
    <dgm:pt modelId="{8CF561C4-BDE2-274C-BAE1-219934E194FD}">
      <dgm:prSet/>
      <dgm:spPr/>
      <dgm:t>
        <a:bodyPr/>
        <a:lstStyle/>
        <a:p>
          <a:r>
            <a:rPr lang="en-US" dirty="0"/>
            <a:t>Family Status</a:t>
          </a:r>
        </a:p>
      </dgm:t>
    </dgm:pt>
    <dgm:pt modelId="{C2016B9B-BF85-A948-92CB-AFCEB928850A}" type="parTrans" cxnId="{3804F2BB-FC7E-1148-A94B-D19957B00BF0}">
      <dgm:prSet/>
      <dgm:spPr/>
      <dgm:t>
        <a:bodyPr/>
        <a:lstStyle/>
        <a:p>
          <a:endParaRPr lang="en-US"/>
        </a:p>
      </dgm:t>
    </dgm:pt>
    <dgm:pt modelId="{6668BA50-B282-344E-80FC-066280A2F86D}" type="sibTrans" cxnId="{3804F2BB-FC7E-1148-A94B-D19957B00BF0}">
      <dgm:prSet/>
      <dgm:spPr/>
      <dgm:t>
        <a:bodyPr/>
        <a:lstStyle/>
        <a:p>
          <a:endParaRPr lang="en-US"/>
        </a:p>
      </dgm:t>
    </dgm:pt>
    <dgm:pt modelId="{7A170ED0-4516-EC41-98ED-C38D89E41012}">
      <dgm:prSet/>
      <dgm:spPr/>
      <dgm:t>
        <a:bodyPr/>
        <a:lstStyle/>
        <a:p>
          <a:r>
            <a:rPr lang="en-US" dirty="0"/>
            <a:t>Source of Income</a:t>
          </a:r>
        </a:p>
      </dgm:t>
    </dgm:pt>
    <dgm:pt modelId="{DC6F049E-F802-C14F-BD01-6212C2FFDCC0}" type="parTrans" cxnId="{BD9403CD-5858-184F-AD45-91152CE317D5}">
      <dgm:prSet/>
      <dgm:spPr/>
      <dgm:t>
        <a:bodyPr/>
        <a:lstStyle/>
        <a:p>
          <a:endParaRPr lang="en-US"/>
        </a:p>
      </dgm:t>
    </dgm:pt>
    <dgm:pt modelId="{1293AB1B-2ABB-E646-A8C3-1C0CB08DB307}" type="sibTrans" cxnId="{BD9403CD-5858-184F-AD45-91152CE317D5}">
      <dgm:prSet/>
      <dgm:spPr/>
      <dgm:t>
        <a:bodyPr/>
        <a:lstStyle/>
        <a:p>
          <a:endParaRPr lang="en-US"/>
        </a:p>
      </dgm:t>
    </dgm:pt>
    <dgm:pt modelId="{EECA98E2-0AF1-114B-87A0-8EBEE33CDD53}">
      <dgm:prSet/>
      <dgm:spPr/>
      <dgm:t>
        <a:bodyPr/>
        <a:lstStyle/>
        <a:p>
          <a:r>
            <a:rPr lang="en-US" dirty="0"/>
            <a:t>Sexual Orientation</a:t>
          </a:r>
        </a:p>
      </dgm:t>
    </dgm:pt>
    <dgm:pt modelId="{1C6E939F-9187-2541-A6A0-1F8C0A45B061}" type="parTrans" cxnId="{B12C9CB5-B727-524E-A01E-274C3546F78B}">
      <dgm:prSet/>
      <dgm:spPr/>
      <dgm:t>
        <a:bodyPr/>
        <a:lstStyle/>
        <a:p>
          <a:endParaRPr lang="en-US"/>
        </a:p>
      </dgm:t>
    </dgm:pt>
    <dgm:pt modelId="{D58E5137-F52E-B845-9930-9090A51AAAC6}" type="sibTrans" cxnId="{B12C9CB5-B727-524E-A01E-274C3546F78B}">
      <dgm:prSet/>
      <dgm:spPr/>
      <dgm:t>
        <a:bodyPr/>
        <a:lstStyle/>
        <a:p>
          <a:endParaRPr lang="en-US"/>
        </a:p>
      </dgm:t>
    </dgm:pt>
    <dgm:pt modelId="{0D120A51-1437-4B4C-BB53-497C60D6D962}">
      <dgm:prSet/>
      <dgm:spPr/>
      <dgm:t>
        <a:bodyPr/>
        <a:lstStyle/>
        <a:p>
          <a:r>
            <a:rPr lang="en-US" dirty="0"/>
            <a:t>Gender Identity</a:t>
          </a:r>
        </a:p>
      </dgm:t>
    </dgm:pt>
    <dgm:pt modelId="{F9F05B48-A550-DE41-AA8D-17AC909DB13D}" type="parTrans" cxnId="{F6803E27-B929-3443-B4FB-3DD7D458F31B}">
      <dgm:prSet/>
      <dgm:spPr/>
      <dgm:t>
        <a:bodyPr/>
        <a:lstStyle/>
        <a:p>
          <a:endParaRPr lang="en-US"/>
        </a:p>
      </dgm:t>
    </dgm:pt>
    <dgm:pt modelId="{84C43E2F-27B0-2E40-900E-90995C691B71}" type="sibTrans" cxnId="{F6803E27-B929-3443-B4FB-3DD7D458F31B}">
      <dgm:prSet/>
      <dgm:spPr/>
      <dgm:t>
        <a:bodyPr/>
        <a:lstStyle/>
        <a:p>
          <a:endParaRPr lang="en-US"/>
        </a:p>
      </dgm:t>
    </dgm:pt>
    <dgm:pt modelId="{8E2733BA-4604-5741-A677-AB6106C5DEF6}">
      <dgm:prSet/>
      <dgm:spPr/>
      <dgm:t>
        <a:bodyPr/>
        <a:lstStyle/>
        <a:p>
          <a:r>
            <a:rPr lang="en-US" dirty="0"/>
            <a:t>Gender Expression</a:t>
          </a:r>
        </a:p>
      </dgm:t>
    </dgm:pt>
    <dgm:pt modelId="{DF0BD0D0-8665-0B47-A311-1C52CB8BE3DF}" type="parTrans" cxnId="{7EC3E44C-E5FC-3948-878E-95FB8B33BA06}">
      <dgm:prSet/>
      <dgm:spPr/>
      <dgm:t>
        <a:bodyPr/>
        <a:lstStyle/>
        <a:p>
          <a:endParaRPr lang="en-US"/>
        </a:p>
      </dgm:t>
    </dgm:pt>
    <dgm:pt modelId="{4D971B05-9EB8-1242-BC27-668A81A74805}" type="sibTrans" cxnId="{7EC3E44C-E5FC-3948-878E-95FB8B33BA06}">
      <dgm:prSet/>
      <dgm:spPr/>
      <dgm:t>
        <a:bodyPr/>
        <a:lstStyle/>
        <a:p>
          <a:endParaRPr lang="en-US"/>
        </a:p>
      </dgm:t>
    </dgm:pt>
    <dgm:pt modelId="{79D03256-FDE5-E64E-AC66-1E2DFE6DFC96}" type="pres">
      <dgm:prSet presAssocID="{4BC88F12-995A-FF46-8AD0-BFA6C8C8CB86}" presName="layout" presStyleCnt="0">
        <dgm:presLayoutVars>
          <dgm:chMax/>
          <dgm:chPref/>
          <dgm:dir/>
          <dgm:resizeHandles/>
        </dgm:presLayoutVars>
      </dgm:prSet>
      <dgm:spPr/>
    </dgm:pt>
    <dgm:pt modelId="{591AC86E-0DE8-D94E-A133-BE03A6C6840E}" type="pres">
      <dgm:prSet presAssocID="{BD40796F-E24E-0445-99E1-4DB6B1D4A790}" presName="root" presStyleCnt="0">
        <dgm:presLayoutVars>
          <dgm:chMax/>
          <dgm:chPref/>
        </dgm:presLayoutVars>
      </dgm:prSet>
      <dgm:spPr/>
    </dgm:pt>
    <dgm:pt modelId="{6EA42957-3CB9-0C4B-B505-D407F626153E}" type="pres">
      <dgm:prSet presAssocID="{BD40796F-E24E-0445-99E1-4DB6B1D4A790}" presName="rootComposite" presStyleCnt="0">
        <dgm:presLayoutVars/>
      </dgm:prSet>
      <dgm:spPr/>
    </dgm:pt>
    <dgm:pt modelId="{9083C9D7-44AF-D445-83D7-CC04939CA3D9}" type="pres">
      <dgm:prSet presAssocID="{BD40796F-E24E-0445-99E1-4DB6B1D4A790}" presName="ParentAccent" presStyleLbl="alignNode1" presStyleIdx="0" presStyleCnt="3"/>
      <dgm:spPr/>
    </dgm:pt>
    <dgm:pt modelId="{669FB539-22C5-8746-B389-BBE5DD80D10E}" type="pres">
      <dgm:prSet presAssocID="{BD40796F-E24E-0445-99E1-4DB6B1D4A790}" presName="ParentSmallAccent" presStyleLbl="fgAcc1" presStyleIdx="0" presStyleCnt="3"/>
      <dgm:spPr/>
    </dgm:pt>
    <dgm:pt modelId="{468E8FD6-8C05-3441-AB32-24B8CBF85093}" type="pres">
      <dgm:prSet presAssocID="{BD40796F-E24E-0445-99E1-4DB6B1D4A790}" presName="Parent" presStyleLbl="revTx" presStyleIdx="0" presStyleCnt="18">
        <dgm:presLayoutVars>
          <dgm:chMax/>
          <dgm:chPref val="4"/>
          <dgm:bulletEnabled val="1"/>
        </dgm:presLayoutVars>
      </dgm:prSet>
      <dgm:spPr/>
    </dgm:pt>
    <dgm:pt modelId="{B9DEA770-613C-FD47-9405-996E23EA2781}" type="pres">
      <dgm:prSet presAssocID="{BD40796F-E24E-0445-99E1-4DB6B1D4A790}" presName="childShape" presStyleCnt="0">
        <dgm:presLayoutVars>
          <dgm:chMax val="0"/>
          <dgm:chPref val="0"/>
        </dgm:presLayoutVars>
      </dgm:prSet>
      <dgm:spPr/>
    </dgm:pt>
    <dgm:pt modelId="{BB0F42D4-D887-FB4C-9C63-4708EF4C9B1A}" type="pres">
      <dgm:prSet presAssocID="{35987C01-8464-3244-A79A-E2CDA9B02C52}" presName="childComposite" presStyleCnt="0">
        <dgm:presLayoutVars>
          <dgm:chMax val="0"/>
          <dgm:chPref val="0"/>
        </dgm:presLayoutVars>
      </dgm:prSet>
      <dgm:spPr/>
    </dgm:pt>
    <dgm:pt modelId="{FB15EE63-0AD2-914E-B1CE-4A3D0E982A7F}" type="pres">
      <dgm:prSet presAssocID="{35987C01-8464-3244-A79A-E2CDA9B02C52}" presName="ChildAccent" presStyleLbl="solidFgAcc1" presStyleIdx="0" presStyleCnt="15"/>
      <dgm:spPr/>
    </dgm:pt>
    <dgm:pt modelId="{63B97DA7-54FA-2740-B480-7E927D18C61E}" type="pres">
      <dgm:prSet presAssocID="{35987C01-8464-3244-A79A-E2CDA9B02C52}" presName="Child" presStyleLbl="revTx" presStyleIdx="1" presStyleCnt="18">
        <dgm:presLayoutVars>
          <dgm:chMax val="0"/>
          <dgm:chPref val="0"/>
          <dgm:bulletEnabled val="1"/>
        </dgm:presLayoutVars>
      </dgm:prSet>
      <dgm:spPr/>
    </dgm:pt>
    <dgm:pt modelId="{C23C905D-E9E8-EA48-BFA7-98ED779D01D4}" type="pres">
      <dgm:prSet presAssocID="{CE1111A3-92F1-4642-9C18-53D4C7651E77}" presName="childComposite" presStyleCnt="0">
        <dgm:presLayoutVars>
          <dgm:chMax val="0"/>
          <dgm:chPref val="0"/>
        </dgm:presLayoutVars>
      </dgm:prSet>
      <dgm:spPr/>
    </dgm:pt>
    <dgm:pt modelId="{E426CA1E-98E8-1A4B-94C0-A4D26E9B6C57}" type="pres">
      <dgm:prSet presAssocID="{CE1111A3-92F1-4642-9C18-53D4C7651E77}" presName="ChildAccent" presStyleLbl="solidFgAcc1" presStyleIdx="1" presStyleCnt="15"/>
      <dgm:spPr/>
    </dgm:pt>
    <dgm:pt modelId="{ACB3A6DE-8492-D24F-AD7A-975804F30293}" type="pres">
      <dgm:prSet presAssocID="{CE1111A3-92F1-4642-9C18-53D4C7651E77}" presName="Child" presStyleLbl="revTx" presStyleIdx="2" presStyleCnt="18">
        <dgm:presLayoutVars>
          <dgm:chMax val="0"/>
          <dgm:chPref val="0"/>
          <dgm:bulletEnabled val="1"/>
        </dgm:presLayoutVars>
      </dgm:prSet>
      <dgm:spPr/>
    </dgm:pt>
    <dgm:pt modelId="{D9D0AF4F-4AA8-9247-811E-2B28F510B5E0}" type="pres">
      <dgm:prSet presAssocID="{8C88E008-5437-A343-A5F2-903DB89D7DBC}" presName="childComposite" presStyleCnt="0">
        <dgm:presLayoutVars>
          <dgm:chMax val="0"/>
          <dgm:chPref val="0"/>
        </dgm:presLayoutVars>
      </dgm:prSet>
      <dgm:spPr/>
    </dgm:pt>
    <dgm:pt modelId="{42485C2E-285D-3849-8782-A228CD23C021}" type="pres">
      <dgm:prSet presAssocID="{8C88E008-5437-A343-A5F2-903DB89D7DBC}" presName="ChildAccent" presStyleLbl="solidFgAcc1" presStyleIdx="2" presStyleCnt="15"/>
      <dgm:spPr/>
    </dgm:pt>
    <dgm:pt modelId="{5AF0EF16-0D80-7B4E-9E5C-8742CAD67AA9}" type="pres">
      <dgm:prSet presAssocID="{8C88E008-5437-A343-A5F2-903DB89D7DBC}" presName="Child" presStyleLbl="revTx" presStyleIdx="3" presStyleCnt="18">
        <dgm:presLayoutVars>
          <dgm:chMax val="0"/>
          <dgm:chPref val="0"/>
          <dgm:bulletEnabled val="1"/>
        </dgm:presLayoutVars>
      </dgm:prSet>
      <dgm:spPr/>
    </dgm:pt>
    <dgm:pt modelId="{2B5A1619-DC39-1640-97D1-F5DA5B19569E}" type="pres">
      <dgm:prSet presAssocID="{37CCEFDA-FB4B-FD48-B6D5-F4B8B7FFC877}" presName="childComposite" presStyleCnt="0">
        <dgm:presLayoutVars>
          <dgm:chMax val="0"/>
          <dgm:chPref val="0"/>
        </dgm:presLayoutVars>
      </dgm:prSet>
      <dgm:spPr/>
    </dgm:pt>
    <dgm:pt modelId="{97142068-4709-DE47-B129-6A2D19E9FA8E}" type="pres">
      <dgm:prSet presAssocID="{37CCEFDA-FB4B-FD48-B6D5-F4B8B7FFC877}" presName="ChildAccent" presStyleLbl="solidFgAcc1" presStyleIdx="3" presStyleCnt="15"/>
      <dgm:spPr/>
    </dgm:pt>
    <dgm:pt modelId="{C0CEFB3C-31E2-4E49-962C-A7624AD8D40F}" type="pres">
      <dgm:prSet presAssocID="{37CCEFDA-FB4B-FD48-B6D5-F4B8B7FFC877}" presName="Child" presStyleLbl="revTx" presStyleIdx="4" presStyleCnt="18">
        <dgm:presLayoutVars>
          <dgm:chMax val="0"/>
          <dgm:chPref val="0"/>
          <dgm:bulletEnabled val="1"/>
        </dgm:presLayoutVars>
      </dgm:prSet>
      <dgm:spPr/>
    </dgm:pt>
    <dgm:pt modelId="{ECD8FB3F-E5B5-2E49-B691-85D240B8F089}" type="pres">
      <dgm:prSet presAssocID="{C49AA064-184F-1240-B2B0-1C51173DED2E}" presName="childComposite" presStyleCnt="0">
        <dgm:presLayoutVars>
          <dgm:chMax val="0"/>
          <dgm:chPref val="0"/>
        </dgm:presLayoutVars>
      </dgm:prSet>
      <dgm:spPr/>
    </dgm:pt>
    <dgm:pt modelId="{EA95BD85-88BA-8D47-8779-C9647B61DEC6}" type="pres">
      <dgm:prSet presAssocID="{C49AA064-184F-1240-B2B0-1C51173DED2E}" presName="ChildAccent" presStyleLbl="solidFgAcc1" presStyleIdx="4" presStyleCnt="15"/>
      <dgm:spPr/>
    </dgm:pt>
    <dgm:pt modelId="{88EB1F23-5745-CE4E-9492-FBB7B7D10585}" type="pres">
      <dgm:prSet presAssocID="{C49AA064-184F-1240-B2B0-1C51173DED2E}" presName="Child" presStyleLbl="revTx" presStyleIdx="5" presStyleCnt="18">
        <dgm:presLayoutVars>
          <dgm:chMax val="0"/>
          <dgm:chPref val="0"/>
          <dgm:bulletEnabled val="1"/>
        </dgm:presLayoutVars>
      </dgm:prSet>
      <dgm:spPr/>
    </dgm:pt>
    <dgm:pt modelId="{57BC98EA-9291-3543-A589-2276D05E8060}" type="pres">
      <dgm:prSet presAssocID="{7E45093B-4307-E846-9D3E-E128D958291F}" presName="root" presStyleCnt="0">
        <dgm:presLayoutVars>
          <dgm:chMax/>
          <dgm:chPref/>
        </dgm:presLayoutVars>
      </dgm:prSet>
      <dgm:spPr/>
    </dgm:pt>
    <dgm:pt modelId="{35F653EA-9184-7848-B995-D28FB1FBF306}" type="pres">
      <dgm:prSet presAssocID="{7E45093B-4307-E846-9D3E-E128D958291F}" presName="rootComposite" presStyleCnt="0">
        <dgm:presLayoutVars/>
      </dgm:prSet>
      <dgm:spPr/>
    </dgm:pt>
    <dgm:pt modelId="{82A75079-5C67-5744-8B72-2D4FBF7EA13B}" type="pres">
      <dgm:prSet presAssocID="{7E45093B-4307-E846-9D3E-E128D958291F}" presName="ParentAccent" presStyleLbl="alignNode1" presStyleIdx="1" presStyleCnt="3"/>
      <dgm:spPr/>
    </dgm:pt>
    <dgm:pt modelId="{CC931825-BE89-5E40-9732-EA9034B9DF47}" type="pres">
      <dgm:prSet presAssocID="{7E45093B-4307-E846-9D3E-E128D958291F}" presName="ParentSmallAccent" presStyleLbl="fgAcc1" presStyleIdx="1" presStyleCnt="3"/>
      <dgm:spPr/>
    </dgm:pt>
    <dgm:pt modelId="{04B31BC7-9216-104A-891C-B01614699D21}" type="pres">
      <dgm:prSet presAssocID="{7E45093B-4307-E846-9D3E-E128D958291F}" presName="Parent" presStyleLbl="revTx" presStyleIdx="6" presStyleCnt="18">
        <dgm:presLayoutVars>
          <dgm:chMax/>
          <dgm:chPref val="4"/>
          <dgm:bulletEnabled val="1"/>
        </dgm:presLayoutVars>
      </dgm:prSet>
      <dgm:spPr/>
    </dgm:pt>
    <dgm:pt modelId="{F8ECCC97-F6B5-C349-A348-E97F2730CB93}" type="pres">
      <dgm:prSet presAssocID="{7E45093B-4307-E846-9D3E-E128D958291F}" presName="childShape" presStyleCnt="0">
        <dgm:presLayoutVars>
          <dgm:chMax val="0"/>
          <dgm:chPref val="0"/>
        </dgm:presLayoutVars>
      </dgm:prSet>
      <dgm:spPr/>
    </dgm:pt>
    <dgm:pt modelId="{DF63789A-4ABA-4A43-9B6C-003F3F62623B}" type="pres">
      <dgm:prSet presAssocID="{289B30E4-FFD1-1746-AB4A-3F1DDAB7E163}" presName="childComposite" presStyleCnt="0">
        <dgm:presLayoutVars>
          <dgm:chMax val="0"/>
          <dgm:chPref val="0"/>
        </dgm:presLayoutVars>
      </dgm:prSet>
      <dgm:spPr/>
    </dgm:pt>
    <dgm:pt modelId="{C01F248A-4239-EA47-AA36-78F5CD430604}" type="pres">
      <dgm:prSet presAssocID="{289B30E4-FFD1-1746-AB4A-3F1DDAB7E163}" presName="ChildAccent" presStyleLbl="solidFgAcc1" presStyleIdx="5" presStyleCnt="15"/>
      <dgm:spPr/>
    </dgm:pt>
    <dgm:pt modelId="{F151D496-C361-2642-9505-26D41986F7E6}" type="pres">
      <dgm:prSet presAssocID="{289B30E4-FFD1-1746-AB4A-3F1DDAB7E163}" presName="Child" presStyleLbl="revTx" presStyleIdx="7" presStyleCnt="18">
        <dgm:presLayoutVars>
          <dgm:chMax val="0"/>
          <dgm:chPref val="0"/>
          <dgm:bulletEnabled val="1"/>
        </dgm:presLayoutVars>
      </dgm:prSet>
      <dgm:spPr/>
    </dgm:pt>
    <dgm:pt modelId="{5527E0FB-32D2-7147-8D08-B3C3DC2AFC92}" type="pres">
      <dgm:prSet presAssocID="{04A40EB9-DFF6-AF40-82DF-AFC2444FEA87}" presName="childComposite" presStyleCnt="0">
        <dgm:presLayoutVars>
          <dgm:chMax val="0"/>
          <dgm:chPref val="0"/>
        </dgm:presLayoutVars>
      </dgm:prSet>
      <dgm:spPr/>
    </dgm:pt>
    <dgm:pt modelId="{C0CBFB60-114B-AA49-953A-4A22710272B9}" type="pres">
      <dgm:prSet presAssocID="{04A40EB9-DFF6-AF40-82DF-AFC2444FEA87}" presName="ChildAccent" presStyleLbl="solidFgAcc1" presStyleIdx="6" presStyleCnt="15"/>
      <dgm:spPr/>
    </dgm:pt>
    <dgm:pt modelId="{E13B40FE-F68B-2C4D-9650-2BA52822CFC5}" type="pres">
      <dgm:prSet presAssocID="{04A40EB9-DFF6-AF40-82DF-AFC2444FEA87}" presName="Child" presStyleLbl="revTx" presStyleIdx="8" presStyleCnt="18">
        <dgm:presLayoutVars>
          <dgm:chMax val="0"/>
          <dgm:chPref val="0"/>
          <dgm:bulletEnabled val="1"/>
        </dgm:presLayoutVars>
      </dgm:prSet>
      <dgm:spPr/>
    </dgm:pt>
    <dgm:pt modelId="{82D2F4E9-6FBC-914F-BB45-949A3C149437}" type="pres">
      <dgm:prSet presAssocID="{623A39A0-0B5B-614A-9CA4-DB73C2E53BF6}" presName="childComposite" presStyleCnt="0">
        <dgm:presLayoutVars>
          <dgm:chMax val="0"/>
          <dgm:chPref val="0"/>
        </dgm:presLayoutVars>
      </dgm:prSet>
      <dgm:spPr/>
    </dgm:pt>
    <dgm:pt modelId="{4412B364-7FCB-1841-9CD5-7FAEF45E874F}" type="pres">
      <dgm:prSet presAssocID="{623A39A0-0B5B-614A-9CA4-DB73C2E53BF6}" presName="ChildAccent" presStyleLbl="solidFgAcc1" presStyleIdx="7" presStyleCnt="15"/>
      <dgm:spPr/>
    </dgm:pt>
    <dgm:pt modelId="{0E25BB2D-77A4-0040-8BA8-0CBCCB319535}" type="pres">
      <dgm:prSet presAssocID="{623A39A0-0B5B-614A-9CA4-DB73C2E53BF6}" presName="Child" presStyleLbl="revTx" presStyleIdx="9" presStyleCnt="18">
        <dgm:presLayoutVars>
          <dgm:chMax val="0"/>
          <dgm:chPref val="0"/>
          <dgm:bulletEnabled val="1"/>
        </dgm:presLayoutVars>
      </dgm:prSet>
      <dgm:spPr/>
    </dgm:pt>
    <dgm:pt modelId="{94B53F08-181A-C34D-8FBE-C3AFE8AB3B6E}" type="pres">
      <dgm:prSet presAssocID="{855CCAF0-FB1D-D046-83C9-34EEDE42408F}" presName="childComposite" presStyleCnt="0">
        <dgm:presLayoutVars>
          <dgm:chMax val="0"/>
          <dgm:chPref val="0"/>
        </dgm:presLayoutVars>
      </dgm:prSet>
      <dgm:spPr/>
    </dgm:pt>
    <dgm:pt modelId="{5EE49BCE-1012-A943-878C-B798F334C1FC}" type="pres">
      <dgm:prSet presAssocID="{855CCAF0-FB1D-D046-83C9-34EEDE42408F}" presName="ChildAccent" presStyleLbl="solidFgAcc1" presStyleIdx="8" presStyleCnt="15"/>
      <dgm:spPr/>
    </dgm:pt>
    <dgm:pt modelId="{9FF837EB-811A-2947-BE72-1AD6AA4B0D3B}" type="pres">
      <dgm:prSet presAssocID="{855CCAF0-FB1D-D046-83C9-34EEDE42408F}" presName="Child" presStyleLbl="revTx" presStyleIdx="10" presStyleCnt="18">
        <dgm:presLayoutVars>
          <dgm:chMax val="0"/>
          <dgm:chPref val="0"/>
          <dgm:bulletEnabled val="1"/>
        </dgm:presLayoutVars>
      </dgm:prSet>
      <dgm:spPr/>
    </dgm:pt>
    <dgm:pt modelId="{73841CD8-A469-514A-AEBF-0A300CFAECBA}" type="pres">
      <dgm:prSet presAssocID="{CC788CE5-36FC-2946-9080-584B380F8A3F}" presName="childComposite" presStyleCnt="0">
        <dgm:presLayoutVars>
          <dgm:chMax val="0"/>
          <dgm:chPref val="0"/>
        </dgm:presLayoutVars>
      </dgm:prSet>
      <dgm:spPr/>
    </dgm:pt>
    <dgm:pt modelId="{57CCF1F3-9631-7B4C-84D6-828091A2BBCA}" type="pres">
      <dgm:prSet presAssocID="{CC788CE5-36FC-2946-9080-584B380F8A3F}" presName="ChildAccent" presStyleLbl="solidFgAcc1" presStyleIdx="9" presStyleCnt="15"/>
      <dgm:spPr/>
    </dgm:pt>
    <dgm:pt modelId="{427889A1-DE7A-7948-9627-2D5AA5E86E14}" type="pres">
      <dgm:prSet presAssocID="{CC788CE5-36FC-2946-9080-584B380F8A3F}" presName="Child" presStyleLbl="revTx" presStyleIdx="11" presStyleCnt="18">
        <dgm:presLayoutVars>
          <dgm:chMax val="0"/>
          <dgm:chPref val="0"/>
          <dgm:bulletEnabled val="1"/>
        </dgm:presLayoutVars>
      </dgm:prSet>
      <dgm:spPr/>
    </dgm:pt>
    <dgm:pt modelId="{FB8B3CE1-7BF4-2C4D-BD19-A1D9535DC6F1}" type="pres">
      <dgm:prSet presAssocID="{20F85A92-7901-3E40-8D99-85C060C10393}" presName="root" presStyleCnt="0">
        <dgm:presLayoutVars>
          <dgm:chMax/>
          <dgm:chPref/>
        </dgm:presLayoutVars>
      </dgm:prSet>
      <dgm:spPr/>
    </dgm:pt>
    <dgm:pt modelId="{F8287F8D-ED3F-4743-BAD1-811C57C49567}" type="pres">
      <dgm:prSet presAssocID="{20F85A92-7901-3E40-8D99-85C060C10393}" presName="rootComposite" presStyleCnt="0">
        <dgm:presLayoutVars/>
      </dgm:prSet>
      <dgm:spPr/>
    </dgm:pt>
    <dgm:pt modelId="{B5AA871B-B5C9-394E-8C2B-27A90A9419C2}" type="pres">
      <dgm:prSet presAssocID="{20F85A92-7901-3E40-8D99-85C060C10393}" presName="ParentAccent" presStyleLbl="alignNode1" presStyleIdx="2" presStyleCnt="3"/>
      <dgm:spPr/>
    </dgm:pt>
    <dgm:pt modelId="{C2774669-FD7B-AC48-A274-8053C429998F}" type="pres">
      <dgm:prSet presAssocID="{20F85A92-7901-3E40-8D99-85C060C10393}" presName="ParentSmallAccent" presStyleLbl="fgAcc1" presStyleIdx="2" presStyleCnt="3"/>
      <dgm:spPr/>
    </dgm:pt>
    <dgm:pt modelId="{946102F3-D30C-4A4B-8A9E-755A617C9AC4}" type="pres">
      <dgm:prSet presAssocID="{20F85A92-7901-3E40-8D99-85C060C10393}" presName="Parent" presStyleLbl="revTx" presStyleIdx="12" presStyleCnt="18">
        <dgm:presLayoutVars>
          <dgm:chMax/>
          <dgm:chPref val="4"/>
          <dgm:bulletEnabled val="1"/>
        </dgm:presLayoutVars>
      </dgm:prSet>
      <dgm:spPr/>
    </dgm:pt>
    <dgm:pt modelId="{CB33DA07-9EE6-7D41-9E1B-F775D3248F28}" type="pres">
      <dgm:prSet presAssocID="{20F85A92-7901-3E40-8D99-85C060C10393}" presName="childShape" presStyleCnt="0">
        <dgm:presLayoutVars>
          <dgm:chMax val="0"/>
          <dgm:chPref val="0"/>
        </dgm:presLayoutVars>
      </dgm:prSet>
      <dgm:spPr/>
    </dgm:pt>
    <dgm:pt modelId="{33D35581-6EF3-1C47-997D-5538237F3F8E}" type="pres">
      <dgm:prSet presAssocID="{8CF561C4-BDE2-274C-BAE1-219934E194FD}" presName="childComposite" presStyleCnt="0">
        <dgm:presLayoutVars>
          <dgm:chMax val="0"/>
          <dgm:chPref val="0"/>
        </dgm:presLayoutVars>
      </dgm:prSet>
      <dgm:spPr/>
    </dgm:pt>
    <dgm:pt modelId="{C1C8C954-21F1-114C-9A99-6D2080F73950}" type="pres">
      <dgm:prSet presAssocID="{8CF561C4-BDE2-274C-BAE1-219934E194FD}" presName="ChildAccent" presStyleLbl="solidFgAcc1" presStyleIdx="10" presStyleCnt="15"/>
      <dgm:spPr/>
    </dgm:pt>
    <dgm:pt modelId="{A23ECE52-48A1-CF47-80DE-34789B4633BE}" type="pres">
      <dgm:prSet presAssocID="{8CF561C4-BDE2-274C-BAE1-219934E194FD}" presName="Child" presStyleLbl="revTx" presStyleIdx="13" presStyleCnt="18">
        <dgm:presLayoutVars>
          <dgm:chMax val="0"/>
          <dgm:chPref val="0"/>
          <dgm:bulletEnabled val="1"/>
        </dgm:presLayoutVars>
      </dgm:prSet>
      <dgm:spPr/>
    </dgm:pt>
    <dgm:pt modelId="{1D33D1AA-F546-A641-9FE1-2E1918363929}" type="pres">
      <dgm:prSet presAssocID="{7A170ED0-4516-EC41-98ED-C38D89E41012}" presName="childComposite" presStyleCnt="0">
        <dgm:presLayoutVars>
          <dgm:chMax val="0"/>
          <dgm:chPref val="0"/>
        </dgm:presLayoutVars>
      </dgm:prSet>
      <dgm:spPr/>
    </dgm:pt>
    <dgm:pt modelId="{880CEB08-3327-1B48-9255-1CCBF0E69DB1}" type="pres">
      <dgm:prSet presAssocID="{7A170ED0-4516-EC41-98ED-C38D89E41012}" presName="ChildAccent" presStyleLbl="solidFgAcc1" presStyleIdx="11" presStyleCnt="15"/>
      <dgm:spPr/>
    </dgm:pt>
    <dgm:pt modelId="{F521CD0A-2C8D-5D4F-B9D1-8C09D3B01265}" type="pres">
      <dgm:prSet presAssocID="{7A170ED0-4516-EC41-98ED-C38D89E41012}" presName="Child" presStyleLbl="revTx" presStyleIdx="14" presStyleCnt="18">
        <dgm:presLayoutVars>
          <dgm:chMax val="0"/>
          <dgm:chPref val="0"/>
          <dgm:bulletEnabled val="1"/>
        </dgm:presLayoutVars>
      </dgm:prSet>
      <dgm:spPr/>
    </dgm:pt>
    <dgm:pt modelId="{5660CB6E-833F-ED4A-94B2-366EF089C27D}" type="pres">
      <dgm:prSet presAssocID="{EECA98E2-0AF1-114B-87A0-8EBEE33CDD53}" presName="childComposite" presStyleCnt="0">
        <dgm:presLayoutVars>
          <dgm:chMax val="0"/>
          <dgm:chPref val="0"/>
        </dgm:presLayoutVars>
      </dgm:prSet>
      <dgm:spPr/>
    </dgm:pt>
    <dgm:pt modelId="{A4ED7A85-A6AB-E048-89B4-3BBCFA46D00C}" type="pres">
      <dgm:prSet presAssocID="{EECA98E2-0AF1-114B-87A0-8EBEE33CDD53}" presName="ChildAccent" presStyleLbl="solidFgAcc1" presStyleIdx="12" presStyleCnt="15"/>
      <dgm:spPr/>
    </dgm:pt>
    <dgm:pt modelId="{D94E511D-D70E-8D48-B20C-A10CCFE492E8}" type="pres">
      <dgm:prSet presAssocID="{EECA98E2-0AF1-114B-87A0-8EBEE33CDD53}" presName="Child" presStyleLbl="revTx" presStyleIdx="15" presStyleCnt="18">
        <dgm:presLayoutVars>
          <dgm:chMax val="0"/>
          <dgm:chPref val="0"/>
          <dgm:bulletEnabled val="1"/>
        </dgm:presLayoutVars>
      </dgm:prSet>
      <dgm:spPr/>
    </dgm:pt>
    <dgm:pt modelId="{B47F997A-D102-584D-BB0E-F025D40A46B4}" type="pres">
      <dgm:prSet presAssocID="{0D120A51-1437-4B4C-BB53-497C60D6D962}" presName="childComposite" presStyleCnt="0">
        <dgm:presLayoutVars>
          <dgm:chMax val="0"/>
          <dgm:chPref val="0"/>
        </dgm:presLayoutVars>
      </dgm:prSet>
      <dgm:spPr/>
    </dgm:pt>
    <dgm:pt modelId="{1FC8A430-75DC-E347-B820-DC81A1213ABB}" type="pres">
      <dgm:prSet presAssocID="{0D120A51-1437-4B4C-BB53-497C60D6D962}" presName="ChildAccent" presStyleLbl="solidFgAcc1" presStyleIdx="13" presStyleCnt="15"/>
      <dgm:spPr/>
    </dgm:pt>
    <dgm:pt modelId="{5BF3539A-C9BA-F148-B46A-FC2D0ACF9F0D}" type="pres">
      <dgm:prSet presAssocID="{0D120A51-1437-4B4C-BB53-497C60D6D962}" presName="Child" presStyleLbl="revTx" presStyleIdx="16" presStyleCnt="18">
        <dgm:presLayoutVars>
          <dgm:chMax val="0"/>
          <dgm:chPref val="0"/>
          <dgm:bulletEnabled val="1"/>
        </dgm:presLayoutVars>
      </dgm:prSet>
      <dgm:spPr/>
    </dgm:pt>
    <dgm:pt modelId="{47CF613F-BC23-6A46-ACF8-7E56BA99C631}" type="pres">
      <dgm:prSet presAssocID="{8E2733BA-4604-5741-A677-AB6106C5DEF6}" presName="childComposite" presStyleCnt="0">
        <dgm:presLayoutVars>
          <dgm:chMax val="0"/>
          <dgm:chPref val="0"/>
        </dgm:presLayoutVars>
      </dgm:prSet>
      <dgm:spPr/>
    </dgm:pt>
    <dgm:pt modelId="{B0D972C7-1A49-214C-8F2F-0810C9D3AF91}" type="pres">
      <dgm:prSet presAssocID="{8E2733BA-4604-5741-A677-AB6106C5DEF6}" presName="ChildAccent" presStyleLbl="solidFgAcc1" presStyleIdx="14" presStyleCnt="15"/>
      <dgm:spPr/>
    </dgm:pt>
    <dgm:pt modelId="{9AF9006B-99F9-D845-868F-410B9F5D00D8}" type="pres">
      <dgm:prSet presAssocID="{8E2733BA-4604-5741-A677-AB6106C5DEF6}" presName="Child" presStyleLbl="revTx" presStyleIdx="17" presStyleCnt="18">
        <dgm:presLayoutVars>
          <dgm:chMax val="0"/>
          <dgm:chPref val="0"/>
          <dgm:bulletEnabled val="1"/>
        </dgm:presLayoutVars>
      </dgm:prSet>
      <dgm:spPr/>
    </dgm:pt>
  </dgm:ptLst>
  <dgm:cxnLst>
    <dgm:cxn modelId="{7A30FD15-4DCE-214D-9F24-65AB05658F7A}" srcId="{7E45093B-4307-E846-9D3E-E128D958291F}" destId="{289B30E4-FFD1-1746-AB4A-3F1DDAB7E163}" srcOrd="0" destOrd="0" parTransId="{9F344D93-87A8-524A-9D67-246F0201BBD5}" sibTransId="{D4A671D2-9DBA-DB4A-9485-4472ACCEE876}"/>
    <dgm:cxn modelId="{DF2B5E26-75EF-8C4B-B910-252D0B4D8E55}" srcId="{7E45093B-4307-E846-9D3E-E128D958291F}" destId="{623A39A0-0B5B-614A-9CA4-DB73C2E53BF6}" srcOrd="2" destOrd="0" parTransId="{128D4C86-7931-EA47-BE6C-EF2F979FF8F9}" sibTransId="{7A6A1466-DC05-9B4A-BB5E-0B97BA7DBAD2}"/>
    <dgm:cxn modelId="{F6803E27-B929-3443-B4FB-3DD7D458F31B}" srcId="{20F85A92-7901-3E40-8D99-85C060C10393}" destId="{0D120A51-1437-4B4C-BB53-497C60D6D962}" srcOrd="3" destOrd="0" parTransId="{F9F05B48-A550-DE41-AA8D-17AC909DB13D}" sibTransId="{84C43E2F-27B0-2E40-900E-90995C691B71}"/>
    <dgm:cxn modelId="{1148052B-4BAF-2C49-9DA3-694085FB9DB6}" type="presOf" srcId="{BD40796F-E24E-0445-99E1-4DB6B1D4A790}" destId="{468E8FD6-8C05-3441-AB32-24B8CBF85093}" srcOrd="0" destOrd="0" presId="urn:microsoft.com/office/officeart/2008/layout/SquareAccentList"/>
    <dgm:cxn modelId="{A5B2412D-BEA5-2343-875B-6162D56111DE}" type="presOf" srcId="{7E45093B-4307-E846-9D3E-E128D958291F}" destId="{04B31BC7-9216-104A-891C-B01614699D21}" srcOrd="0" destOrd="0" presId="urn:microsoft.com/office/officeart/2008/layout/SquareAccentList"/>
    <dgm:cxn modelId="{43AE632D-C376-1546-B3E7-91F4068337E1}" type="presOf" srcId="{289B30E4-FFD1-1746-AB4A-3F1DDAB7E163}" destId="{F151D496-C361-2642-9505-26D41986F7E6}" srcOrd="0" destOrd="0" presId="urn:microsoft.com/office/officeart/2008/layout/SquareAccentList"/>
    <dgm:cxn modelId="{73C6F72D-9860-2B4F-81A0-C7D83043BC18}" type="presOf" srcId="{8C88E008-5437-A343-A5F2-903DB89D7DBC}" destId="{5AF0EF16-0D80-7B4E-9E5C-8742CAD67AA9}" srcOrd="0" destOrd="0" presId="urn:microsoft.com/office/officeart/2008/layout/SquareAccentList"/>
    <dgm:cxn modelId="{EAD3F42F-3B9F-0F4A-9B9C-20C8F7B10267}" type="presOf" srcId="{20F85A92-7901-3E40-8D99-85C060C10393}" destId="{946102F3-D30C-4A4B-8A9E-755A617C9AC4}" srcOrd="0" destOrd="0" presId="urn:microsoft.com/office/officeart/2008/layout/SquareAccentList"/>
    <dgm:cxn modelId="{CE97B432-D614-3F4C-8BC5-65D838DC76A4}" type="presOf" srcId="{7A170ED0-4516-EC41-98ED-C38D89E41012}" destId="{F521CD0A-2C8D-5D4F-B9D1-8C09D3B01265}" srcOrd="0" destOrd="0" presId="urn:microsoft.com/office/officeart/2008/layout/SquareAccentList"/>
    <dgm:cxn modelId="{A259A437-46FA-B543-8C48-066D4E9D37EA}" srcId="{BD40796F-E24E-0445-99E1-4DB6B1D4A790}" destId="{8C88E008-5437-A343-A5F2-903DB89D7DBC}" srcOrd="2" destOrd="0" parTransId="{5D674D97-A834-B14C-A966-29B44FBD5FCB}" sibTransId="{1ECE1804-64DA-0246-A088-AD159042B915}"/>
    <dgm:cxn modelId="{B0853740-8A57-8140-9547-48720A23D240}" type="presOf" srcId="{8E2733BA-4604-5741-A677-AB6106C5DEF6}" destId="{9AF9006B-99F9-D845-868F-410B9F5D00D8}" srcOrd="0" destOrd="0" presId="urn:microsoft.com/office/officeart/2008/layout/SquareAccentList"/>
    <dgm:cxn modelId="{6D576C40-4440-4246-A440-A635446093FB}" srcId="{BD40796F-E24E-0445-99E1-4DB6B1D4A790}" destId="{35987C01-8464-3244-A79A-E2CDA9B02C52}" srcOrd="0" destOrd="0" parTransId="{395FDC6D-FF5A-694B-B2A4-C8946AD45762}" sibTransId="{EA9A06EB-DBB9-6541-90DB-E361656DA9C9}"/>
    <dgm:cxn modelId="{63C32648-CF0B-894E-BE2B-1D440C91ACA0}" srcId="{4BC88F12-995A-FF46-8AD0-BFA6C8C8CB86}" destId="{20F85A92-7901-3E40-8D99-85C060C10393}" srcOrd="2" destOrd="0" parTransId="{B75CA9F4-89CA-9446-B06D-53BC391DB738}" sibTransId="{0C316E70-E71E-1849-8C99-3980834940AC}"/>
    <dgm:cxn modelId="{CF463948-C7C6-3F4D-BAED-5527DA8AB378}" type="presOf" srcId="{855CCAF0-FB1D-D046-83C9-34EEDE42408F}" destId="{9FF837EB-811A-2947-BE72-1AD6AA4B0D3B}" srcOrd="0" destOrd="0" presId="urn:microsoft.com/office/officeart/2008/layout/SquareAccentList"/>
    <dgm:cxn modelId="{6912B569-9D56-1B43-93FB-38D56C307D8B}" srcId="{4BC88F12-995A-FF46-8AD0-BFA6C8C8CB86}" destId="{7E45093B-4307-E846-9D3E-E128D958291F}" srcOrd="1" destOrd="0" parTransId="{49E20CAC-8F8C-FD40-A5D4-AC2C94908E7D}" sibTransId="{9EEAEAC2-52A5-3B49-A9FB-FA0E8714D096}"/>
    <dgm:cxn modelId="{2388174B-76F3-7F44-9B80-E9116AD1F3AD}" type="presOf" srcId="{623A39A0-0B5B-614A-9CA4-DB73C2E53BF6}" destId="{0E25BB2D-77A4-0040-8BA8-0CBCCB319535}" srcOrd="0" destOrd="0" presId="urn:microsoft.com/office/officeart/2008/layout/SquareAccentList"/>
    <dgm:cxn modelId="{7EC3E44C-E5FC-3948-878E-95FB8B33BA06}" srcId="{20F85A92-7901-3E40-8D99-85C060C10393}" destId="{8E2733BA-4604-5741-A677-AB6106C5DEF6}" srcOrd="4" destOrd="0" parTransId="{DF0BD0D0-8665-0B47-A311-1C52CB8BE3DF}" sibTransId="{4D971B05-9EB8-1242-BC27-668A81A74805}"/>
    <dgm:cxn modelId="{AA48D972-A4D9-8E40-9E9A-BEF49BCE204B}" type="presOf" srcId="{04A40EB9-DFF6-AF40-82DF-AFC2444FEA87}" destId="{E13B40FE-F68B-2C4D-9650-2BA52822CFC5}" srcOrd="0" destOrd="0" presId="urn:microsoft.com/office/officeart/2008/layout/SquareAccentList"/>
    <dgm:cxn modelId="{281FDE56-9181-DD45-944C-BE32ACCF80B1}" type="presOf" srcId="{C49AA064-184F-1240-B2B0-1C51173DED2E}" destId="{88EB1F23-5745-CE4E-9492-FBB7B7D10585}" srcOrd="0" destOrd="0" presId="urn:microsoft.com/office/officeart/2008/layout/SquareAccentList"/>
    <dgm:cxn modelId="{EC602157-4806-E149-846E-E0072B9B24FA}" srcId="{7E45093B-4307-E846-9D3E-E128D958291F}" destId="{855CCAF0-FB1D-D046-83C9-34EEDE42408F}" srcOrd="3" destOrd="0" parTransId="{139E3DBC-3B97-7746-8CBA-1CAB7A7E4445}" sibTransId="{CB89CDB4-7A04-AB4E-B96F-2C622B714711}"/>
    <dgm:cxn modelId="{BFC4D57A-8442-384F-A7F4-7F5BFEBB3CA2}" type="presOf" srcId="{CE1111A3-92F1-4642-9C18-53D4C7651E77}" destId="{ACB3A6DE-8492-D24F-AD7A-975804F30293}" srcOrd="0" destOrd="0" presId="urn:microsoft.com/office/officeart/2008/layout/SquareAccentList"/>
    <dgm:cxn modelId="{A0141580-8626-5A41-9846-C30D0FA38252}" srcId="{BD40796F-E24E-0445-99E1-4DB6B1D4A790}" destId="{37CCEFDA-FB4B-FD48-B6D5-F4B8B7FFC877}" srcOrd="3" destOrd="0" parTransId="{D617B002-FFB3-7A4A-9D41-AE2E8A68D957}" sibTransId="{713E2045-F0FC-4A4E-B93A-48D93F6019AF}"/>
    <dgm:cxn modelId="{4EEBF68D-A4F8-7047-8BB7-9A38028DD51D}" srcId="{BD40796F-E24E-0445-99E1-4DB6B1D4A790}" destId="{CE1111A3-92F1-4642-9C18-53D4C7651E77}" srcOrd="1" destOrd="0" parTransId="{8E126B0C-195E-724F-95B2-821980856C40}" sibTransId="{77A32846-14B8-C747-A1B3-583C989DB50B}"/>
    <dgm:cxn modelId="{2AB45897-4512-B44A-86AC-DC71E97C18D2}" type="presOf" srcId="{EECA98E2-0AF1-114B-87A0-8EBEE33CDD53}" destId="{D94E511D-D70E-8D48-B20C-A10CCFE492E8}" srcOrd="0" destOrd="0" presId="urn:microsoft.com/office/officeart/2008/layout/SquareAccentList"/>
    <dgm:cxn modelId="{F9A28FAB-B1F3-A54D-A560-0697315BDFA5}" type="presOf" srcId="{0D120A51-1437-4B4C-BB53-497C60D6D962}" destId="{5BF3539A-C9BA-F148-B46A-FC2D0ACF9F0D}" srcOrd="0" destOrd="0" presId="urn:microsoft.com/office/officeart/2008/layout/SquareAccentList"/>
    <dgm:cxn modelId="{FBC39AAB-032D-DD4E-9BE3-C9E8061D77FA}" srcId="{7E45093B-4307-E846-9D3E-E128D958291F}" destId="{CC788CE5-36FC-2946-9080-584B380F8A3F}" srcOrd="4" destOrd="0" parTransId="{82BEEFDF-7A18-234B-8F8B-7D80E1B3A75E}" sibTransId="{44AE603C-281F-054D-9A9F-6AFC468F59A2}"/>
    <dgm:cxn modelId="{B12C9CB5-B727-524E-A01E-274C3546F78B}" srcId="{20F85A92-7901-3E40-8D99-85C060C10393}" destId="{EECA98E2-0AF1-114B-87A0-8EBEE33CDD53}" srcOrd="2" destOrd="0" parTransId="{1C6E939F-9187-2541-A6A0-1F8C0A45B061}" sibTransId="{D58E5137-F52E-B845-9930-9090A51AAAC6}"/>
    <dgm:cxn modelId="{3804F2BB-FC7E-1148-A94B-D19957B00BF0}" srcId="{20F85A92-7901-3E40-8D99-85C060C10393}" destId="{8CF561C4-BDE2-274C-BAE1-219934E194FD}" srcOrd="0" destOrd="0" parTransId="{C2016B9B-BF85-A948-92CB-AFCEB928850A}" sibTransId="{6668BA50-B282-344E-80FC-066280A2F86D}"/>
    <dgm:cxn modelId="{F01945BF-60A8-814D-9D6E-F5ADCF257F6E}" srcId="{4BC88F12-995A-FF46-8AD0-BFA6C8C8CB86}" destId="{BD40796F-E24E-0445-99E1-4DB6B1D4A790}" srcOrd="0" destOrd="0" parTransId="{D11BA9B8-A0C3-604D-BCD3-E97AE5260063}" sibTransId="{E618E3D4-3BF4-714C-A7C3-F03E80B7D0A7}"/>
    <dgm:cxn modelId="{DCADA1BF-CF57-E248-A229-EB874D4F8814}" srcId="{7E45093B-4307-E846-9D3E-E128D958291F}" destId="{04A40EB9-DFF6-AF40-82DF-AFC2444FEA87}" srcOrd="1" destOrd="0" parTransId="{F8235648-0FAF-764C-A489-5D7D7EE0CE30}" sibTransId="{A955EA86-7421-CF43-BD72-BA27698767F5}"/>
    <dgm:cxn modelId="{4328A2C1-C9A4-0A4F-9A8C-537893D3B2B7}" type="presOf" srcId="{37CCEFDA-FB4B-FD48-B6D5-F4B8B7FFC877}" destId="{C0CEFB3C-31E2-4E49-962C-A7624AD8D40F}" srcOrd="0" destOrd="0" presId="urn:microsoft.com/office/officeart/2008/layout/SquareAccentList"/>
    <dgm:cxn modelId="{FDFCAACC-DC27-8F48-A77F-B0E196548D6F}" srcId="{BD40796F-E24E-0445-99E1-4DB6B1D4A790}" destId="{C49AA064-184F-1240-B2B0-1C51173DED2E}" srcOrd="4" destOrd="0" parTransId="{0EAA1257-932B-C848-9B0A-170752ECE933}" sibTransId="{59BC680D-578B-5443-88FE-558A78218290}"/>
    <dgm:cxn modelId="{BD9403CD-5858-184F-AD45-91152CE317D5}" srcId="{20F85A92-7901-3E40-8D99-85C060C10393}" destId="{7A170ED0-4516-EC41-98ED-C38D89E41012}" srcOrd="1" destOrd="0" parTransId="{DC6F049E-F802-C14F-BD01-6212C2FFDCC0}" sibTransId="{1293AB1B-2ABB-E646-A8C3-1C0CB08DB307}"/>
    <dgm:cxn modelId="{B27A68CD-BD38-B84C-A639-6A2C9DA993E0}" type="presOf" srcId="{CC788CE5-36FC-2946-9080-584B380F8A3F}" destId="{427889A1-DE7A-7948-9627-2D5AA5E86E14}" srcOrd="0" destOrd="0" presId="urn:microsoft.com/office/officeart/2008/layout/SquareAccentList"/>
    <dgm:cxn modelId="{ED1A1AD6-7F2E-3D45-AAC0-40D7751269DB}" type="presOf" srcId="{8CF561C4-BDE2-274C-BAE1-219934E194FD}" destId="{A23ECE52-48A1-CF47-80DE-34789B4633BE}" srcOrd="0" destOrd="0" presId="urn:microsoft.com/office/officeart/2008/layout/SquareAccentList"/>
    <dgm:cxn modelId="{B23875E8-0280-124F-9D05-3F5E8DEFE250}" type="presOf" srcId="{4BC88F12-995A-FF46-8AD0-BFA6C8C8CB86}" destId="{79D03256-FDE5-E64E-AC66-1E2DFE6DFC96}" srcOrd="0" destOrd="0" presId="urn:microsoft.com/office/officeart/2008/layout/SquareAccentList"/>
    <dgm:cxn modelId="{C207FFF4-5FE6-C44C-B5FE-753840C383B4}" type="presOf" srcId="{35987C01-8464-3244-A79A-E2CDA9B02C52}" destId="{63B97DA7-54FA-2740-B480-7E927D18C61E}" srcOrd="0" destOrd="0" presId="urn:microsoft.com/office/officeart/2008/layout/SquareAccentList"/>
    <dgm:cxn modelId="{40BD14C0-16AF-1E41-9078-3EF91AA1623E}" type="presParOf" srcId="{79D03256-FDE5-E64E-AC66-1E2DFE6DFC96}" destId="{591AC86E-0DE8-D94E-A133-BE03A6C6840E}" srcOrd="0" destOrd="0" presId="urn:microsoft.com/office/officeart/2008/layout/SquareAccentList"/>
    <dgm:cxn modelId="{10CEAF64-324B-4342-90D3-986EA51879F1}" type="presParOf" srcId="{591AC86E-0DE8-D94E-A133-BE03A6C6840E}" destId="{6EA42957-3CB9-0C4B-B505-D407F626153E}" srcOrd="0" destOrd="0" presId="urn:microsoft.com/office/officeart/2008/layout/SquareAccentList"/>
    <dgm:cxn modelId="{BB247DDD-1133-5245-882F-7111586FD6D8}" type="presParOf" srcId="{6EA42957-3CB9-0C4B-B505-D407F626153E}" destId="{9083C9D7-44AF-D445-83D7-CC04939CA3D9}" srcOrd="0" destOrd="0" presId="urn:microsoft.com/office/officeart/2008/layout/SquareAccentList"/>
    <dgm:cxn modelId="{842F67DC-A023-8A4D-ADF8-47F44856E351}" type="presParOf" srcId="{6EA42957-3CB9-0C4B-B505-D407F626153E}" destId="{669FB539-22C5-8746-B389-BBE5DD80D10E}" srcOrd="1" destOrd="0" presId="urn:microsoft.com/office/officeart/2008/layout/SquareAccentList"/>
    <dgm:cxn modelId="{1292CD8C-674D-A949-BE00-5815728FF87D}" type="presParOf" srcId="{6EA42957-3CB9-0C4B-B505-D407F626153E}" destId="{468E8FD6-8C05-3441-AB32-24B8CBF85093}" srcOrd="2" destOrd="0" presId="urn:microsoft.com/office/officeart/2008/layout/SquareAccentList"/>
    <dgm:cxn modelId="{4CECBC05-3B5B-6A4F-9F84-C9E8CDBD4DCE}" type="presParOf" srcId="{591AC86E-0DE8-D94E-A133-BE03A6C6840E}" destId="{B9DEA770-613C-FD47-9405-996E23EA2781}" srcOrd="1" destOrd="0" presId="urn:microsoft.com/office/officeart/2008/layout/SquareAccentList"/>
    <dgm:cxn modelId="{E664AB4D-ECD8-5A47-94C9-053596A4A137}" type="presParOf" srcId="{B9DEA770-613C-FD47-9405-996E23EA2781}" destId="{BB0F42D4-D887-FB4C-9C63-4708EF4C9B1A}" srcOrd="0" destOrd="0" presId="urn:microsoft.com/office/officeart/2008/layout/SquareAccentList"/>
    <dgm:cxn modelId="{C4F55BC4-8417-0E4C-BB91-F2C3B6252031}" type="presParOf" srcId="{BB0F42D4-D887-FB4C-9C63-4708EF4C9B1A}" destId="{FB15EE63-0AD2-914E-B1CE-4A3D0E982A7F}" srcOrd="0" destOrd="0" presId="urn:microsoft.com/office/officeart/2008/layout/SquareAccentList"/>
    <dgm:cxn modelId="{DD962F76-F8CF-5349-8120-66E0709BD5C9}" type="presParOf" srcId="{BB0F42D4-D887-FB4C-9C63-4708EF4C9B1A}" destId="{63B97DA7-54FA-2740-B480-7E927D18C61E}" srcOrd="1" destOrd="0" presId="urn:microsoft.com/office/officeart/2008/layout/SquareAccentList"/>
    <dgm:cxn modelId="{73947B19-DBBD-F44E-8F7C-DDD2665AC5A2}" type="presParOf" srcId="{B9DEA770-613C-FD47-9405-996E23EA2781}" destId="{C23C905D-E9E8-EA48-BFA7-98ED779D01D4}" srcOrd="1" destOrd="0" presId="urn:microsoft.com/office/officeart/2008/layout/SquareAccentList"/>
    <dgm:cxn modelId="{99E333FE-FD55-DB4A-B13B-6B573A8D5678}" type="presParOf" srcId="{C23C905D-E9E8-EA48-BFA7-98ED779D01D4}" destId="{E426CA1E-98E8-1A4B-94C0-A4D26E9B6C57}" srcOrd="0" destOrd="0" presId="urn:microsoft.com/office/officeart/2008/layout/SquareAccentList"/>
    <dgm:cxn modelId="{7D2CBDC0-C7C8-D547-9BE4-CEFAAD165368}" type="presParOf" srcId="{C23C905D-E9E8-EA48-BFA7-98ED779D01D4}" destId="{ACB3A6DE-8492-D24F-AD7A-975804F30293}" srcOrd="1" destOrd="0" presId="urn:microsoft.com/office/officeart/2008/layout/SquareAccentList"/>
    <dgm:cxn modelId="{4C2207C6-5579-9C47-B3BB-EE0D14C38473}" type="presParOf" srcId="{B9DEA770-613C-FD47-9405-996E23EA2781}" destId="{D9D0AF4F-4AA8-9247-811E-2B28F510B5E0}" srcOrd="2" destOrd="0" presId="urn:microsoft.com/office/officeart/2008/layout/SquareAccentList"/>
    <dgm:cxn modelId="{340EDADE-D551-5A4F-A3C2-A3D324430D4B}" type="presParOf" srcId="{D9D0AF4F-4AA8-9247-811E-2B28F510B5E0}" destId="{42485C2E-285D-3849-8782-A228CD23C021}" srcOrd="0" destOrd="0" presId="urn:microsoft.com/office/officeart/2008/layout/SquareAccentList"/>
    <dgm:cxn modelId="{928B3413-DCF0-4544-86A6-D9F2C936A35F}" type="presParOf" srcId="{D9D0AF4F-4AA8-9247-811E-2B28F510B5E0}" destId="{5AF0EF16-0D80-7B4E-9E5C-8742CAD67AA9}" srcOrd="1" destOrd="0" presId="urn:microsoft.com/office/officeart/2008/layout/SquareAccentList"/>
    <dgm:cxn modelId="{36776645-E3F4-4D4B-9190-2B85FE34774E}" type="presParOf" srcId="{B9DEA770-613C-FD47-9405-996E23EA2781}" destId="{2B5A1619-DC39-1640-97D1-F5DA5B19569E}" srcOrd="3" destOrd="0" presId="urn:microsoft.com/office/officeart/2008/layout/SquareAccentList"/>
    <dgm:cxn modelId="{30E0BC51-3B25-AE4F-8A6C-164F679B7A8C}" type="presParOf" srcId="{2B5A1619-DC39-1640-97D1-F5DA5B19569E}" destId="{97142068-4709-DE47-B129-6A2D19E9FA8E}" srcOrd="0" destOrd="0" presId="urn:microsoft.com/office/officeart/2008/layout/SquareAccentList"/>
    <dgm:cxn modelId="{41953B9C-BE1E-DE42-AA1B-E234E0DD43B7}" type="presParOf" srcId="{2B5A1619-DC39-1640-97D1-F5DA5B19569E}" destId="{C0CEFB3C-31E2-4E49-962C-A7624AD8D40F}" srcOrd="1" destOrd="0" presId="urn:microsoft.com/office/officeart/2008/layout/SquareAccentList"/>
    <dgm:cxn modelId="{B6670F84-BD95-ED4B-A0F5-1D5F46E3FEF7}" type="presParOf" srcId="{B9DEA770-613C-FD47-9405-996E23EA2781}" destId="{ECD8FB3F-E5B5-2E49-B691-85D240B8F089}" srcOrd="4" destOrd="0" presId="urn:microsoft.com/office/officeart/2008/layout/SquareAccentList"/>
    <dgm:cxn modelId="{4EA0DDC9-FD3D-4B4B-B4D2-CC22B36C7531}" type="presParOf" srcId="{ECD8FB3F-E5B5-2E49-B691-85D240B8F089}" destId="{EA95BD85-88BA-8D47-8779-C9647B61DEC6}" srcOrd="0" destOrd="0" presId="urn:microsoft.com/office/officeart/2008/layout/SquareAccentList"/>
    <dgm:cxn modelId="{1C68FBE3-EF32-6B42-8234-F697F99F5CAE}" type="presParOf" srcId="{ECD8FB3F-E5B5-2E49-B691-85D240B8F089}" destId="{88EB1F23-5745-CE4E-9492-FBB7B7D10585}" srcOrd="1" destOrd="0" presId="urn:microsoft.com/office/officeart/2008/layout/SquareAccentList"/>
    <dgm:cxn modelId="{7667EF3B-E209-A14E-94F0-A383EA739966}" type="presParOf" srcId="{79D03256-FDE5-E64E-AC66-1E2DFE6DFC96}" destId="{57BC98EA-9291-3543-A589-2276D05E8060}" srcOrd="1" destOrd="0" presId="urn:microsoft.com/office/officeart/2008/layout/SquareAccentList"/>
    <dgm:cxn modelId="{0F80B00D-4F2F-2147-A8DE-3D3227B4FCAC}" type="presParOf" srcId="{57BC98EA-9291-3543-A589-2276D05E8060}" destId="{35F653EA-9184-7848-B995-D28FB1FBF306}" srcOrd="0" destOrd="0" presId="urn:microsoft.com/office/officeart/2008/layout/SquareAccentList"/>
    <dgm:cxn modelId="{D9ED771F-7A37-524D-8321-0CC7A3608E35}" type="presParOf" srcId="{35F653EA-9184-7848-B995-D28FB1FBF306}" destId="{82A75079-5C67-5744-8B72-2D4FBF7EA13B}" srcOrd="0" destOrd="0" presId="urn:microsoft.com/office/officeart/2008/layout/SquareAccentList"/>
    <dgm:cxn modelId="{CB1213F2-28DB-1D46-9840-A0903705E5D3}" type="presParOf" srcId="{35F653EA-9184-7848-B995-D28FB1FBF306}" destId="{CC931825-BE89-5E40-9732-EA9034B9DF47}" srcOrd="1" destOrd="0" presId="urn:microsoft.com/office/officeart/2008/layout/SquareAccentList"/>
    <dgm:cxn modelId="{D8C38318-0D2D-1440-9C63-0DF40B2E39D8}" type="presParOf" srcId="{35F653EA-9184-7848-B995-D28FB1FBF306}" destId="{04B31BC7-9216-104A-891C-B01614699D21}" srcOrd="2" destOrd="0" presId="urn:microsoft.com/office/officeart/2008/layout/SquareAccentList"/>
    <dgm:cxn modelId="{A6610078-F192-7743-BAD9-952F7240B10B}" type="presParOf" srcId="{57BC98EA-9291-3543-A589-2276D05E8060}" destId="{F8ECCC97-F6B5-C349-A348-E97F2730CB93}" srcOrd="1" destOrd="0" presId="urn:microsoft.com/office/officeart/2008/layout/SquareAccentList"/>
    <dgm:cxn modelId="{C0D574F9-A8C3-BF4E-B4E8-2D77C9483A07}" type="presParOf" srcId="{F8ECCC97-F6B5-C349-A348-E97F2730CB93}" destId="{DF63789A-4ABA-4A43-9B6C-003F3F62623B}" srcOrd="0" destOrd="0" presId="urn:microsoft.com/office/officeart/2008/layout/SquareAccentList"/>
    <dgm:cxn modelId="{27C5E239-7356-3F4B-B8A2-909B8807100C}" type="presParOf" srcId="{DF63789A-4ABA-4A43-9B6C-003F3F62623B}" destId="{C01F248A-4239-EA47-AA36-78F5CD430604}" srcOrd="0" destOrd="0" presId="urn:microsoft.com/office/officeart/2008/layout/SquareAccentList"/>
    <dgm:cxn modelId="{1BEF5EFC-C794-CB40-AD54-9CE77B06F910}" type="presParOf" srcId="{DF63789A-4ABA-4A43-9B6C-003F3F62623B}" destId="{F151D496-C361-2642-9505-26D41986F7E6}" srcOrd="1" destOrd="0" presId="urn:microsoft.com/office/officeart/2008/layout/SquareAccentList"/>
    <dgm:cxn modelId="{A0942CC6-2AB8-5E45-95CC-7E012FEDD1A8}" type="presParOf" srcId="{F8ECCC97-F6B5-C349-A348-E97F2730CB93}" destId="{5527E0FB-32D2-7147-8D08-B3C3DC2AFC92}" srcOrd="1" destOrd="0" presId="urn:microsoft.com/office/officeart/2008/layout/SquareAccentList"/>
    <dgm:cxn modelId="{7A50268F-503C-AC4A-B772-40739CAD30CB}" type="presParOf" srcId="{5527E0FB-32D2-7147-8D08-B3C3DC2AFC92}" destId="{C0CBFB60-114B-AA49-953A-4A22710272B9}" srcOrd="0" destOrd="0" presId="urn:microsoft.com/office/officeart/2008/layout/SquareAccentList"/>
    <dgm:cxn modelId="{FEAA22D6-6F7D-E44C-ADCB-46E54FB60826}" type="presParOf" srcId="{5527E0FB-32D2-7147-8D08-B3C3DC2AFC92}" destId="{E13B40FE-F68B-2C4D-9650-2BA52822CFC5}" srcOrd="1" destOrd="0" presId="urn:microsoft.com/office/officeart/2008/layout/SquareAccentList"/>
    <dgm:cxn modelId="{019BDB85-9E63-884A-BD52-8CE84B2A80E9}" type="presParOf" srcId="{F8ECCC97-F6B5-C349-A348-E97F2730CB93}" destId="{82D2F4E9-6FBC-914F-BB45-949A3C149437}" srcOrd="2" destOrd="0" presId="urn:microsoft.com/office/officeart/2008/layout/SquareAccentList"/>
    <dgm:cxn modelId="{D6058449-1B96-564B-A9C1-234E2D9ED924}" type="presParOf" srcId="{82D2F4E9-6FBC-914F-BB45-949A3C149437}" destId="{4412B364-7FCB-1841-9CD5-7FAEF45E874F}" srcOrd="0" destOrd="0" presId="urn:microsoft.com/office/officeart/2008/layout/SquareAccentList"/>
    <dgm:cxn modelId="{A488AA95-996A-6F40-9EDD-AF6F3E959D5A}" type="presParOf" srcId="{82D2F4E9-6FBC-914F-BB45-949A3C149437}" destId="{0E25BB2D-77A4-0040-8BA8-0CBCCB319535}" srcOrd="1" destOrd="0" presId="urn:microsoft.com/office/officeart/2008/layout/SquareAccentList"/>
    <dgm:cxn modelId="{A9099C3A-A3EF-D348-985F-D5788EF794BE}" type="presParOf" srcId="{F8ECCC97-F6B5-C349-A348-E97F2730CB93}" destId="{94B53F08-181A-C34D-8FBE-C3AFE8AB3B6E}" srcOrd="3" destOrd="0" presId="urn:microsoft.com/office/officeart/2008/layout/SquareAccentList"/>
    <dgm:cxn modelId="{2703ECD4-9F0F-7441-B1E1-CB84ABFF6033}" type="presParOf" srcId="{94B53F08-181A-C34D-8FBE-C3AFE8AB3B6E}" destId="{5EE49BCE-1012-A943-878C-B798F334C1FC}" srcOrd="0" destOrd="0" presId="urn:microsoft.com/office/officeart/2008/layout/SquareAccentList"/>
    <dgm:cxn modelId="{CE8BBCEF-B97C-1E47-ABF6-74D1F0061904}" type="presParOf" srcId="{94B53F08-181A-C34D-8FBE-C3AFE8AB3B6E}" destId="{9FF837EB-811A-2947-BE72-1AD6AA4B0D3B}" srcOrd="1" destOrd="0" presId="urn:microsoft.com/office/officeart/2008/layout/SquareAccentList"/>
    <dgm:cxn modelId="{686D54E8-03E2-1A41-BAC8-1D8AB8F9D28E}" type="presParOf" srcId="{F8ECCC97-F6B5-C349-A348-E97F2730CB93}" destId="{73841CD8-A469-514A-AEBF-0A300CFAECBA}" srcOrd="4" destOrd="0" presId="urn:microsoft.com/office/officeart/2008/layout/SquareAccentList"/>
    <dgm:cxn modelId="{80AB75F4-070B-D04D-BD42-9751DAD41E96}" type="presParOf" srcId="{73841CD8-A469-514A-AEBF-0A300CFAECBA}" destId="{57CCF1F3-9631-7B4C-84D6-828091A2BBCA}" srcOrd="0" destOrd="0" presId="urn:microsoft.com/office/officeart/2008/layout/SquareAccentList"/>
    <dgm:cxn modelId="{CF06BDD2-B015-0049-A54B-1A299876F994}" type="presParOf" srcId="{73841CD8-A469-514A-AEBF-0A300CFAECBA}" destId="{427889A1-DE7A-7948-9627-2D5AA5E86E14}" srcOrd="1" destOrd="0" presId="urn:microsoft.com/office/officeart/2008/layout/SquareAccentList"/>
    <dgm:cxn modelId="{C74E42A1-A066-2D4A-B0AB-A8EF7A1457D1}" type="presParOf" srcId="{79D03256-FDE5-E64E-AC66-1E2DFE6DFC96}" destId="{FB8B3CE1-7BF4-2C4D-BD19-A1D9535DC6F1}" srcOrd="2" destOrd="0" presId="urn:microsoft.com/office/officeart/2008/layout/SquareAccentList"/>
    <dgm:cxn modelId="{8556375E-6BD8-F246-AFF3-6DC10BD30558}" type="presParOf" srcId="{FB8B3CE1-7BF4-2C4D-BD19-A1D9535DC6F1}" destId="{F8287F8D-ED3F-4743-BAD1-811C57C49567}" srcOrd="0" destOrd="0" presId="urn:microsoft.com/office/officeart/2008/layout/SquareAccentList"/>
    <dgm:cxn modelId="{772627BD-2FFF-9F4A-B2B7-A881A189A0E2}" type="presParOf" srcId="{F8287F8D-ED3F-4743-BAD1-811C57C49567}" destId="{B5AA871B-B5C9-394E-8C2B-27A90A9419C2}" srcOrd="0" destOrd="0" presId="urn:microsoft.com/office/officeart/2008/layout/SquareAccentList"/>
    <dgm:cxn modelId="{6BBDD4C7-15DA-C24F-9AE6-11D2C611B5F9}" type="presParOf" srcId="{F8287F8D-ED3F-4743-BAD1-811C57C49567}" destId="{C2774669-FD7B-AC48-A274-8053C429998F}" srcOrd="1" destOrd="0" presId="urn:microsoft.com/office/officeart/2008/layout/SquareAccentList"/>
    <dgm:cxn modelId="{1C9156E8-C0C7-0A40-9A51-B3ED19EC2797}" type="presParOf" srcId="{F8287F8D-ED3F-4743-BAD1-811C57C49567}" destId="{946102F3-D30C-4A4B-8A9E-755A617C9AC4}" srcOrd="2" destOrd="0" presId="urn:microsoft.com/office/officeart/2008/layout/SquareAccentList"/>
    <dgm:cxn modelId="{64C8E270-F7D9-5B4A-8017-3BAA18CCD623}" type="presParOf" srcId="{FB8B3CE1-7BF4-2C4D-BD19-A1D9535DC6F1}" destId="{CB33DA07-9EE6-7D41-9E1B-F775D3248F28}" srcOrd="1" destOrd="0" presId="urn:microsoft.com/office/officeart/2008/layout/SquareAccentList"/>
    <dgm:cxn modelId="{44A1DF49-1187-E043-B07A-1334A59F8DBE}" type="presParOf" srcId="{CB33DA07-9EE6-7D41-9E1B-F775D3248F28}" destId="{33D35581-6EF3-1C47-997D-5538237F3F8E}" srcOrd="0" destOrd="0" presId="urn:microsoft.com/office/officeart/2008/layout/SquareAccentList"/>
    <dgm:cxn modelId="{FF203BB1-36D8-DA42-8DA0-963D58B8FC5E}" type="presParOf" srcId="{33D35581-6EF3-1C47-997D-5538237F3F8E}" destId="{C1C8C954-21F1-114C-9A99-6D2080F73950}" srcOrd="0" destOrd="0" presId="urn:microsoft.com/office/officeart/2008/layout/SquareAccentList"/>
    <dgm:cxn modelId="{DFE556F8-D93F-C845-B559-862A8EB03C31}" type="presParOf" srcId="{33D35581-6EF3-1C47-997D-5538237F3F8E}" destId="{A23ECE52-48A1-CF47-80DE-34789B4633BE}" srcOrd="1" destOrd="0" presId="urn:microsoft.com/office/officeart/2008/layout/SquareAccentList"/>
    <dgm:cxn modelId="{527C728B-628C-EC4D-8F33-5C59B2B75BE2}" type="presParOf" srcId="{CB33DA07-9EE6-7D41-9E1B-F775D3248F28}" destId="{1D33D1AA-F546-A641-9FE1-2E1918363929}" srcOrd="1" destOrd="0" presId="urn:microsoft.com/office/officeart/2008/layout/SquareAccentList"/>
    <dgm:cxn modelId="{B43714DC-5EAB-414E-A73D-E50DE2320127}" type="presParOf" srcId="{1D33D1AA-F546-A641-9FE1-2E1918363929}" destId="{880CEB08-3327-1B48-9255-1CCBF0E69DB1}" srcOrd="0" destOrd="0" presId="urn:microsoft.com/office/officeart/2008/layout/SquareAccentList"/>
    <dgm:cxn modelId="{7CBC0E68-2A53-424B-B127-96AEDB120C1F}" type="presParOf" srcId="{1D33D1AA-F546-A641-9FE1-2E1918363929}" destId="{F521CD0A-2C8D-5D4F-B9D1-8C09D3B01265}" srcOrd="1" destOrd="0" presId="urn:microsoft.com/office/officeart/2008/layout/SquareAccentList"/>
    <dgm:cxn modelId="{9CDBB6C7-C9E5-764A-AB28-86DC1DF3F4AD}" type="presParOf" srcId="{CB33DA07-9EE6-7D41-9E1B-F775D3248F28}" destId="{5660CB6E-833F-ED4A-94B2-366EF089C27D}" srcOrd="2" destOrd="0" presId="urn:microsoft.com/office/officeart/2008/layout/SquareAccentList"/>
    <dgm:cxn modelId="{F93C1BB5-86C0-AF4B-8543-3BF579F124AF}" type="presParOf" srcId="{5660CB6E-833F-ED4A-94B2-366EF089C27D}" destId="{A4ED7A85-A6AB-E048-89B4-3BBCFA46D00C}" srcOrd="0" destOrd="0" presId="urn:microsoft.com/office/officeart/2008/layout/SquareAccentList"/>
    <dgm:cxn modelId="{459468FC-313F-4641-9EB9-E2D01E8D414A}" type="presParOf" srcId="{5660CB6E-833F-ED4A-94B2-366EF089C27D}" destId="{D94E511D-D70E-8D48-B20C-A10CCFE492E8}" srcOrd="1" destOrd="0" presId="urn:microsoft.com/office/officeart/2008/layout/SquareAccentList"/>
    <dgm:cxn modelId="{BD4C90BF-0069-8045-AC0F-7AEBFA59FD26}" type="presParOf" srcId="{CB33DA07-9EE6-7D41-9E1B-F775D3248F28}" destId="{B47F997A-D102-584D-BB0E-F025D40A46B4}" srcOrd="3" destOrd="0" presId="urn:microsoft.com/office/officeart/2008/layout/SquareAccentList"/>
    <dgm:cxn modelId="{26B3A1AB-C20F-7247-8A4D-3AD0AF53047B}" type="presParOf" srcId="{B47F997A-D102-584D-BB0E-F025D40A46B4}" destId="{1FC8A430-75DC-E347-B820-DC81A1213ABB}" srcOrd="0" destOrd="0" presId="urn:microsoft.com/office/officeart/2008/layout/SquareAccentList"/>
    <dgm:cxn modelId="{29D41FE6-C297-B04C-91CE-E3578966373C}" type="presParOf" srcId="{B47F997A-D102-584D-BB0E-F025D40A46B4}" destId="{5BF3539A-C9BA-F148-B46A-FC2D0ACF9F0D}" srcOrd="1" destOrd="0" presId="urn:microsoft.com/office/officeart/2008/layout/SquareAccentList"/>
    <dgm:cxn modelId="{EBEE6A04-7FB1-A74C-A6B7-D4C327935033}" type="presParOf" srcId="{CB33DA07-9EE6-7D41-9E1B-F775D3248F28}" destId="{47CF613F-BC23-6A46-ACF8-7E56BA99C631}" srcOrd="4" destOrd="0" presId="urn:microsoft.com/office/officeart/2008/layout/SquareAccentList"/>
    <dgm:cxn modelId="{204AAFB9-3F88-2440-9C45-EA10A9F8C57E}" type="presParOf" srcId="{47CF613F-BC23-6A46-ACF8-7E56BA99C631}" destId="{B0D972C7-1A49-214C-8F2F-0810C9D3AF91}" srcOrd="0" destOrd="0" presId="urn:microsoft.com/office/officeart/2008/layout/SquareAccentList"/>
    <dgm:cxn modelId="{AB94C762-7E08-1447-8743-342F11639B9B}" type="presParOf" srcId="{47CF613F-BC23-6A46-ACF8-7E56BA99C631}" destId="{9AF9006B-99F9-D845-868F-410B9F5D00D8}"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809B6A-9F6D-C045-B17B-7C8293F55549}" type="doc">
      <dgm:prSet loTypeId="urn:microsoft.com/office/officeart/2005/8/layout/arrow5" loCatId="" qsTypeId="urn:microsoft.com/office/officeart/2005/8/quickstyle/3D3" qsCatId="3D" csTypeId="urn:microsoft.com/office/officeart/2005/8/colors/accent5_3" csCatId="accent5" phldr="1"/>
      <dgm:spPr/>
      <dgm:t>
        <a:bodyPr/>
        <a:lstStyle/>
        <a:p>
          <a:endParaRPr lang="en-US"/>
        </a:p>
      </dgm:t>
    </dgm:pt>
    <dgm:pt modelId="{173A17B3-62F4-3C49-ACF7-1B9B65397D5F}">
      <dgm:prSet phldrT="[Text]"/>
      <dgm:spPr/>
      <dgm:t>
        <a:bodyPr/>
        <a:lstStyle/>
        <a:p>
          <a:r>
            <a:rPr lang="en-US" dirty="0"/>
            <a:t>Protected Grounds</a:t>
          </a:r>
        </a:p>
      </dgm:t>
    </dgm:pt>
    <dgm:pt modelId="{B896FDC8-52F9-5D4E-A2A7-30493DD4171C}" type="parTrans" cxnId="{3F636454-249B-2B42-B96E-2695C2A438BB}">
      <dgm:prSet/>
      <dgm:spPr/>
      <dgm:t>
        <a:bodyPr/>
        <a:lstStyle/>
        <a:p>
          <a:endParaRPr lang="en-US"/>
        </a:p>
      </dgm:t>
    </dgm:pt>
    <dgm:pt modelId="{8AF47123-FAA9-5445-9B72-DFD78FA0DAAC}" type="sibTrans" cxnId="{3F636454-249B-2B42-B96E-2695C2A438BB}">
      <dgm:prSet/>
      <dgm:spPr/>
      <dgm:t>
        <a:bodyPr/>
        <a:lstStyle/>
        <a:p>
          <a:endParaRPr lang="en-US"/>
        </a:p>
      </dgm:t>
    </dgm:pt>
    <dgm:pt modelId="{7F54BB45-902C-2C47-9F4D-A6CE9C464B38}">
      <dgm:prSet phldrT="[Text]"/>
      <dgm:spPr/>
      <dgm:t>
        <a:bodyPr/>
        <a:lstStyle/>
        <a:p>
          <a:r>
            <a:rPr lang="en-US" dirty="0"/>
            <a:t>Protected Areas</a:t>
          </a:r>
        </a:p>
      </dgm:t>
    </dgm:pt>
    <dgm:pt modelId="{49A6D2BC-41BA-6F4E-A628-48BD929582FD}" type="parTrans" cxnId="{7FD2931A-F5D3-064E-A0D9-8AF306AB6B8C}">
      <dgm:prSet/>
      <dgm:spPr/>
      <dgm:t>
        <a:bodyPr/>
        <a:lstStyle/>
        <a:p>
          <a:endParaRPr lang="en-US"/>
        </a:p>
      </dgm:t>
    </dgm:pt>
    <dgm:pt modelId="{6D158A14-565F-B244-BB50-96D821F56472}" type="sibTrans" cxnId="{7FD2931A-F5D3-064E-A0D9-8AF306AB6B8C}">
      <dgm:prSet/>
      <dgm:spPr/>
      <dgm:t>
        <a:bodyPr/>
        <a:lstStyle/>
        <a:p>
          <a:endParaRPr lang="en-US"/>
        </a:p>
      </dgm:t>
    </dgm:pt>
    <dgm:pt modelId="{37EA4CB7-10B4-A343-973D-E1AC484E68A0}" type="pres">
      <dgm:prSet presAssocID="{B3809B6A-9F6D-C045-B17B-7C8293F55549}" presName="diagram" presStyleCnt="0">
        <dgm:presLayoutVars>
          <dgm:dir/>
          <dgm:resizeHandles val="exact"/>
        </dgm:presLayoutVars>
      </dgm:prSet>
      <dgm:spPr/>
    </dgm:pt>
    <dgm:pt modelId="{E0F7AE61-52F3-B249-98A6-2035EBCBFA84}" type="pres">
      <dgm:prSet presAssocID="{173A17B3-62F4-3C49-ACF7-1B9B65397D5F}" presName="arrow" presStyleLbl="node1" presStyleIdx="0" presStyleCnt="2">
        <dgm:presLayoutVars>
          <dgm:bulletEnabled val="1"/>
        </dgm:presLayoutVars>
      </dgm:prSet>
      <dgm:spPr/>
    </dgm:pt>
    <dgm:pt modelId="{22A75074-C2BC-6C4B-98C1-4474DB57F942}" type="pres">
      <dgm:prSet presAssocID="{7F54BB45-902C-2C47-9F4D-A6CE9C464B38}" presName="arrow" presStyleLbl="node1" presStyleIdx="1" presStyleCnt="2">
        <dgm:presLayoutVars>
          <dgm:bulletEnabled val="1"/>
        </dgm:presLayoutVars>
      </dgm:prSet>
      <dgm:spPr/>
    </dgm:pt>
  </dgm:ptLst>
  <dgm:cxnLst>
    <dgm:cxn modelId="{7FD2931A-F5D3-064E-A0D9-8AF306AB6B8C}" srcId="{B3809B6A-9F6D-C045-B17B-7C8293F55549}" destId="{7F54BB45-902C-2C47-9F4D-A6CE9C464B38}" srcOrd="1" destOrd="0" parTransId="{49A6D2BC-41BA-6F4E-A628-48BD929582FD}" sibTransId="{6D158A14-565F-B244-BB50-96D821F56472}"/>
    <dgm:cxn modelId="{3F636454-249B-2B42-B96E-2695C2A438BB}" srcId="{B3809B6A-9F6D-C045-B17B-7C8293F55549}" destId="{173A17B3-62F4-3C49-ACF7-1B9B65397D5F}" srcOrd="0" destOrd="0" parTransId="{B896FDC8-52F9-5D4E-A2A7-30493DD4171C}" sibTransId="{8AF47123-FAA9-5445-9B72-DFD78FA0DAAC}"/>
    <dgm:cxn modelId="{835CA285-11A6-0B4D-B42C-138CC85AD1DD}" type="presOf" srcId="{173A17B3-62F4-3C49-ACF7-1B9B65397D5F}" destId="{E0F7AE61-52F3-B249-98A6-2035EBCBFA84}" srcOrd="0" destOrd="0" presId="urn:microsoft.com/office/officeart/2005/8/layout/arrow5"/>
    <dgm:cxn modelId="{46F01386-B79A-0443-91F4-1695D2304C1E}" type="presOf" srcId="{7F54BB45-902C-2C47-9F4D-A6CE9C464B38}" destId="{22A75074-C2BC-6C4B-98C1-4474DB57F942}" srcOrd="0" destOrd="0" presId="urn:microsoft.com/office/officeart/2005/8/layout/arrow5"/>
    <dgm:cxn modelId="{ED2AB7AA-2710-8041-A6D2-C0A17CFA931D}" type="presOf" srcId="{B3809B6A-9F6D-C045-B17B-7C8293F55549}" destId="{37EA4CB7-10B4-A343-973D-E1AC484E68A0}" srcOrd="0" destOrd="0" presId="urn:microsoft.com/office/officeart/2005/8/layout/arrow5"/>
    <dgm:cxn modelId="{ADD378CB-0DB5-0749-917F-D3F5C0A0965E}" type="presParOf" srcId="{37EA4CB7-10B4-A343-973D-E1AC484E68A0}" destId="{E0F7AE61-52F3-B249-98A6-2035EBCBFA84}" srcOrd="0" destOrd="0" presId="urn:microsoft.com/office/officeart/2005/8/layout/arrow5"/>
    <dgm:cxn modelId="{8A97935B-3368-9849-97C3-A84740FA52F8}" type="presParOf" srcId="{37EA4CB7-10B4-A343-973D-E1AC484E68A0}" destId="{22A75074-C2BC-6C4B-98C1-4474DB57F942}"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71EE-4A3D-D04E-A877-48D6A779985A}">
      <dsp:nvSpPr>
        <dsp:cNvPr id="0" name=""/>
        <dsp:cNvSpPr/>
      </dsp:nvSpPr>
      <dsp:spPr>
        <a:xfrm>
          <a:off x="3047071" y="2755341"/>
          <a:ext cx="2042399" cy="2042399"/>
        </a:xfrm>
        <a:prstGeom prst="ellipse">
          <a:avLst/>
        </a:prstGeom>
        <a:gradFill rotWithShape="1">
          <a:gsLst>
            <a:gs pos="0">
              <a:schemeClr val="dk1">
                <a:tint val="98000"/>
                <a:shade val="25000"/>
                <a:satMod val="250000"/>
              </a:schemeClr>
            </a:gs>
            <a:gs pos="68000">
              <a:schemeClr val="dk1">
                <a:tint val="86000"/>
                <a:satMod val="115000"/>
              </a:schemeClr>
            </a:gs>
            <a:gs pos="100000">
              <a:schemeClr val="dk1">
                <a:tint val="50000"/>
                <a:satMod val="1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satMod val="105000"/>
              <a:alpha val="48000"/>
            </a:scheme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Alberta Human Rights Act</a:t>
          </a:r>
        </a:p>
      </dsp:txBody>
      <dsp:txXfrm>
        <a:off x="3346173" y="3054443"/>
        <a:ext cx="1444195" cy="1444195"/>
      </dsp:txXfrm>
    </dsp:sp>
    <dsp:sp modelId="{703536B5-9335-BF4E-AFC2-4EDD3DD9C46E}">
      <dsp:nvSpPr>
        <dsp:cNvPr id="0" name=""/>
        <dsp:cNvSpPr/>
      </dsp:nvSpPr>
      <dsp:spPr>
        <a:xfrm rot="10800000">
          <a:off x="1068677" y="3485499"/>
          <a:ext cx="1869582" cy="582083"/>
        </a:xfrm>
        <a:prstGeom prst="leftArrow">
          <a:avLst>
            <a:gd name="adj1" fmla="val 60000"/>
            <a:gd name="adj2" fmla="val 5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183E9D0D-04AE-A744-A14F-D1004CEC4D56}">
      <dsp:nvSpPr>
        <dsp:cNvPr id="0" name=""/>
        <dsp:cNvSpPr/>
      </dsp:nvSpPr>
      <dsp:spPr>
        <a:xfrm>
          <a:off x="98537" y="3000429"/>
          <a:ext cx="1940279" cy="1552223"/>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Publications</a:t>
          </a:r>
        </a:p>
      </dsp:txBody>
      <dsp:txXfrm>
        <a:off x="144000" y="3045892"/>
        <a:ext cx="1849353" cy="1461297"/>
      </dsp:txXfrm>
    </dsp:sp>
    <dsp:sp modelId="{656C670D-2F2B-8348-AA28-C574D9BC92CE}">
      <dsp:nvSpPr>
        <dsp:cNvPr id="0" name=""/>
        <dsp:cNvSpPr/>
      </dsp:nvSpPr>
      <dsp:spPr>
        <a:xfrm rot="13500000">
          <a:off x="1673444" y="2025463"/>
          <a:ext cx="1869582" cy="582083"/>
        </a:xfrm>
        <a:prstGeom prst="leftArrow">
          <a:avLst>
            <a:gd name="adj1" fmla="val 60000"/>
            <a:gd name="adj2" fmla="val 5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9D921388-4C51-9443-A5DF-50CB109D0472}">
      <dsp:nvSpPr>
        <dsp:cNvPr id="0" name=""/>
        <dsp:cNvSpPr/>
      </dsp:nvSpPr>
      <dsp:spPr>
        <a:xfrm>
          <a:off x="977098" y="879396"/>
          <a:ext cx="1940279" cy="1552223"/>
        </a:xfrm>
        <a:prstGeom prst="roundRect">
          <a:avLst>
            <a:gd name="adj" fmla="val 1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Services</a:t>
          </a:r>
        </a:p>
      </dsp:txBody>
      <dsp:txXfrm>
        <a:off x="1022561" y="924859"/>
        <a:ext cx="1849353" cy="1461297"/>
      </dsp:txXfrm>
    </dsp:sp>
    <dsp:sp modelId="{2404E612-B370-674C-A899-5ECA614074FC}">
      <dsp:nvSpPr>
        <dsp:cNvPr id="0" name=""/>
        <dsp:cNvSpPr/>
      </dsp:nvSpPr>
      <dsp:spPr>
        <a:xfrm rot="16200000">
          <a:off x="3133479" y="1420697"/>
          <a:ext cx="1869582" cy="582083"/>
        </a:xfrm>
        <a:prstGeom prst="leftArrow">
          <a:avLst>
            <a:gd name="adj1" fmla="val 60000"/>
            <a:gd name="adj2" fmla="val 5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B6A8627E-3E75-C646-BC61-13B7CEB41BA6}">
      <dsp:nvSpPr>
        <dsp:cNvPr id="0" name=""/>
        <dsp:cNvSpPr/>
      </dsp:nvSpPr>
      <dsp:spPr>
        <a:xfrm>
          <a:off x="3098131" y="836"/>
          <a:ext cx="1940279" cy="1552223"/>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Tenancy</a:t>
          </a:r>
        </a:p>
      </dsp:txBody>
      <dsp:txXfrm>
        <a:off x="3143594" y="46299"/>
        <a:ext cx="1849353" cy="1461297"/>
      </dsp:txXfrm>
    </dsp:sp>
    <dsp:sp modelId="{552E9F0E-4B95-D147-8177-2B8CE346A148}">
      <dsp:nvSpPr>
        <dsp:cNvPr id="0" name=""/>
        <dsp:cNvSpPr/>
      </dsp:nvSpPr>
      <dsp:spPr>
        <a:xfrm rot="18900000">
          <a:off x="4593515" y="2025463"/>
          <a:ext cx="1869582" cy="582083"/>
        </a:xfrm>
        <a:prstGeom prst="leftArrow">
          <a:avLst>
            <a:gd name="adj1" fmla="val 60000"/>
            <a:gd name="adj2" fmla="val 50000"/>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1DA9F5C6-3343-8645-909F-2914E91289B0}">
      <dsp:nvSpPr>
        <dsp:cNvPr id="0" name=""/>
        <dsp:cNvSpPr/>
      </dsp:nvSpPr>
      <dsp:spPr>
        <a:xfrm>
          <a:off x="5219164" y="879396"/>
          <a:ext cx="1940279" cy="1552223"/>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Employment</a:t>
          </a:r>
        </a:p>
      </dsp:txBody>
      <dsp:txXfrm>
        <a:off x="5264627" y="924859"/>
        <a:ext cx="1849353" cy="1461297"/>
      </dsp:txXfrm>
    </dsp:sp>
    <dsp:sp modelId="{19F3DEA8-2F37-2942-8872-AAC851BD06D6}">
      <dsp:nvSpPr>
        <dsp:cNvPr id="0" name=""/>
        <dsp:cNvSpPr/>
      </dsp:nvSpPr>
      <dsp:spPr>
        <a:xfrm>
          <a:off x="5198282" y="3485499"/>
          <a:ext cx="1869582" cy="582083"/>
        </a:xfrm>
        <a:prstGeom prst="leftArrow">
          <a:avLst>
            <a:gd name="adj1" fmla="val 60000"/>
            <a:gd name="adj2" fmla="val 50000"/>
          </a:avLst>
        </a:prstGeom>
        <a:gradFill rotWithShape="0">
          <a:gsLst>
            <a:gs pos="0">
              <a:schemeClr val="accent6">
                <a:hueOff val="0"/>
                <a:satOff val="0"/>
                <a:lumOff val="0"/>
                <a:alphaOff val="0"/>
                <a:tint val="98000"/>
                <a:shade val="25000"/>
                <a:satMod val="250000"/>
              </a:schemeClr>
            </a:gs>
            <a:gs pos="68000">
              <a:schemeClr val="accent6">
                <a:hueOff val="0"/>
                <a:satOff val="0"/>
                <a:lumOff val="0"/>
                <a:alphaOff val="0"/>
                <a:tint val="86000"/>
                <a:satMod val="115000"/>
              </a:schemeClr>
            </a:gs>
            <a:gs pos="100000">
              <a:schemeClr val="accent6">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4BBE2765-AFCC-4B40-A3B2-45E6C04A6CE0}">
      <dsp:nvSpPr>
        <dsp:cNvPr id="0" name=""/>
        <dsp:cNvSpPr/>
      </dsp:nvSpPr>
      <dsp:spPr>
        <a:xfrm>
          <a:off x="6097724" y="3000429"/>
          <a:ext cx="1940279" cy="1552223"/>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Unions</a:t>
          </a:r>
        </a:p>
      </dsp:txBody>
      <dsp:txXfrm>
        <a:off x="6143187" y="3045892"/>
        <a:ext cx="1849353" cy="1461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3C9D7-44AF-D445-83D7-CC04939CA3D9}">
      <dsp:nvSpPr>
        <dsp:cNvPr id="0" name=""/>
        <dsp:cNvSpPr/>
      </dsp:nvSpPr>
      <dsp:spPr>
        <a:xfrm>
          <a:off x="7073" y="538341"/>
          <a:ext cx="2547234" cy="299674"/>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669FB539-22C5-8746-B389-BBE5DD80D10E}">
      <dsp:nvSpPr>
        <dsp:cNvPr id="0" name=""/>
        <dsp:cNvSpPr/>
      </dsp:nvSpPr>
      <dsp:spPr>
        <a:xfrm>
          <a:off x="7073" y="650887"/>
          <a:ext cx="187129" cy="18712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468E8FD6-8C05-3441-AB32-24B8CBF85093}">
      <dsp:nvSpPr>
        <dsp:cNvPr id="0" name=""/>
        <dsp:cNvSpPr/>
      </dsp:nvSpPr>
      <dsp:spPr>
        <a:xfrm>
          <a:off x="7073" y="0"/>
          <a:ext cx="2547234" cy="538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US" sz="3200" kern="1200" dirty="0"/>
            <a:t>Grounds</a:t>
          </a:r>
        </a:p>
      </dsp:txBody>
      <dsp:txXfrm>
        <a:off x="7073" y="0"/>
        <a:ext cx="2547234" cy="538341"/>
      </dsp:txXfrm>
    </dsp:sp>
    <dsp:sp modelId="{FB15EE63-0AD2-914E-B1CE-4A3D0E982A7F}">
      <dsp:nvSpPr>
        <dsp:cNvPr id="0" name=""/>
        <dsp:cNvSpPr/>
      </dsp:nvSpPr>
      <dsp:spPr>
        <a:xfrm>
          <a:off x="7073" y="1087079"/>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63B97DA7-54FA-2740-B480-7E927D18C61E}">
      <dsp:nvSpPr>
        <dsp:cNvPr id="0" name=""/>
        <dsp:cNvSpPr/>
      </dsp:nvSpPr>
      <dsp:spPr>
        <a:xfrm>
          <a:off x="185379" y="962547"/>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Race</a:t>
          </a:r>
        </a:p>
      </dsp:txBody>
      <dsp:txXfrm>
        <a:off x="185379" y="962547"/>
        <a:ext cx="2368927" cy="436187"/>
      </dsp:txXfrm>
    </dsp:sp>
    <dsp:sp modelId="{E426CA1E-98E8-1A4B-94C0-A4D26E9B6C57}">
      <dsp:nvSpPr>
        <dsp:cNvPr id="0" name=""/>
        <dsp:cNvSpPr/>
      </dsp:nvSpPr>
      <dsp:spPr>
        <a:xfrm>
          <a:off x="7073" y="1523266"/>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ACB3A6DE-8492-D24F-AD7A-975804F30293}">
      <dsp:nvSpPr>
        <dsp:cNvPr id="0" name=""/>
        <dsp:cNvSpPr/>
      </dsp:nvSpPr>
      <dsp:spPr>
        <a:xfrm>
          <a:off x="185379" y="1398735"/>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Religious belief</a:t>
          </a:r>
        </a:p>
      </dsp:txBody>
      <dsp:txXfrm>
        <a:off x="185379" y="1398735"/>
        <a:ext cx="2368927" cy="436187"/>
      </dsp:txXfrm>
    </dsp:sp>
    <dsp:sp modelId="{42485C2E-285D-3849-8782-A228CD23C021}">
      <dsp:nvSpPr>
        <dsp:cNvPr id="0" name=""/>
        <dsp:cNvSpPr/>
      </dsp:nvSpPr>
      <dsp:spPr>
        <a:xfrm>
          <a:off x="7073" y="1959454"/>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5AF0EF16-0D80-7B4E-9E5C-8742CAD67AA9}">
      <dsp:nvSpPr>
        <dsp:cNvPr id="0" name=""/>
        <dsp:cNvSpPr/>
      </dsp:nvSpPr>
      <dsp:spPr>
        <a:xfrm>
          <a:off x="185379" y="1834922"/>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err="1"/>
            <a:t>Colour</a:t>
          </a:r>
          <a:endParaRPr lang="en-US" sz="1500" kern="1200" dirty="0"/>
        </a:p>
      </dsp:txBody>
      <dsp:txXfrm>
        <a:off x="185379" y="1834922"/>
        <a:ext cx="2368927" cy="436187"/>
      </dsp:txXfrm>
    </dsp:sp>
    <dsp:sp modelId="{97142068-4709-DE47-B129-6A2D19E9FA8E}">
      <dsp:nvSpPr>
        <dsp:cNvPr id="0" name=""/>
        <dsp:cNvSpPr/>
      </dsp:nvSpPr>
      <dsp:spPr>
        <a:xfrm>
          <a:off x="7073" y="2395641"/>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C0CEFB3C-31E2-4E49-962C-A7624AD8D40F}">
      <dsp:nvSpPr>
        <dsp:cNvPr id="0" name=""/>
        <dsp:cNvSpPr/>
      </dsp:nvSpPr>
      <dsp:spPr>
        <a:xfrm>
          <a:off x="185379" y="2271110"/>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Gender</a:t>
          </a:r>
        </a:p>
      </dsp:txBody>
      <dsp:txXfrm>
        <a:off x="185379" y="2271110"/>
        <a:ext cx="2368927" cy="436187"/>
      </dsp:txXfrm>
    </dsp:sp>
    <dsp:sp modelId="{EA95BD85-88BA-8D47-8779-C9647B61DEC6}">
      <dsp:nvSpPr>
        <dsp:cNvPr id="0" name=""/>
        <dsp:cNvSpPr/>
      </dsp:nvSpPr>
      <dsp:spPr>
        <a:xfrm>
          <a:off x="7073" y="2831829"/>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88EB1F23-5745-CE4E-9492-FBB7B7D10585}">
      <dsp:nvSpPr>
        <dsp:cNvPr id="0" name=""/>
        <dsp:cNvSpPr/>
      </dsp:nvSpPr>
      <dsp:spPr>
        <a:xfrm>
          <a:off x="185379" y="2707297"/>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Physical Disability</a:t>
          </a:r>
        </a:p>
      </dsp:txBody>
      <dsp:txXfrm>
        <a:off x="185379" y="2707297"/>
        <a:ext cx="2368927" cy="436187"/>
      </dsp:txXfrm>
    </dsp:sp>
    <dsp:sp modelId="{82A75079-5C67-5744-8B72-2D4FBF7EA13B}">
      <dsp:nvSpPr>
        <dsp:cNvPr id="0" name=""/>
        <dsp:cNvSpPr/>
      </dsp:nvSpPr>
      <dsp:spPr>
        <a:xfrm>
          <a:off x="2681669" y="538341"/>
          <a:ext cx="2547234" cy="299674"/>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CC931825-BE89-5E40-9732-EA9034B9DF47}">
      <dsp:nvSpPr>
        <dsp:cNvPr id="0" name=""/>
        <dsp:cNvSpPr/>
      </dsp:nvSpPr>
      <dsp:spPr>
        <a:xfrm>
          <a:off x="2681669" y="650887"/>
          <a:ext cx="187129" cy="18712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04B31BC7-9216-104A-891C-B01614699D21}">
      <dsp:nvSpPr>
        <dsp:cNvPr id="0" name=""/>
        <dsp:cNvSpPr/>
      </dsp:nvSpPr>
      <dsp:spPr>
        <a:xfrm>
          <a:off x="2681669" y="0"/>
          <a:ext cx="2547234" cy="538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endParaRPr lang="en-US" sz="3200" kern="1200" dirty="0"/>
        </a:p>
      </dsp:txBody>
      <dsp:txXfrm>
        <a:off x="2681669" y="0"/>
        <a:ext cx="2547234" cy="538341"/>
      </dsp:txXfrm>
    </dsp:sp>
    <dsp:sp modelId="{C01F248A-4239-EA47-AA36-78F5CD430604}">
      <dsp:nvSpPr>
        <dsp:cNvPr id="0" name=""/>
        <dsp:cNvSpPr/>
      </dsp:nvSpPr>
      <dsp:spPr>
        <a:xfrm>
          <a:off x="2681669" y="1087079"/>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F151D496-C361-2642-9505-26D41986F7E6}">
      <dsp:nvSpPr>
        <dsp:cNvPr id="0" name=""/>
        <dsp:cNvSpPr/>
      </dsp:nvSpPr>
      <dsp:spPr>
        <a:xfrm>
          <a:off x="2859975" y="962547"/>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Mental Disability</a:t>
          </a:r>
        </a:p>
      </dsp:txBody>
      <dsp:txXfrm>
        <a:off x="2859975" y="962547"/>
        <a:ext cx="2368927" cy="436187"/>
      </dsp:txXfrm>
    </dsp:sp>
    <dsp:sp modelId="{C0CBFB60-114B-AA49-953A-4A22710272B9}">
      <dsp:nvSpPr>
        <dsp:cNvPr id="0" name=""/>
        <dsp:cNvSpPr/>
      </dsp:nvSpPr>
      <dsp:spPr>
        <a:xfrm>
          <a:off x="2681669" y="1523266"/>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E13B40FE-F68B-2C4D-9650-2BA52822CFC5}">
      <dsp:nvSpPr>
        <dsp:cNvPr id="0" name=""/>
        <dsp:cNvSpPr/>
      </dsp:nvSpPr>
      <dsp:spPr>
        <a:xfrm>
          <a:off x="2859975" y="1398735"/>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Marital Status</a:t>
          </a:r>
        </a:p>
      </dsp:txBody>
      <dsp:txXfrm>
        <a:off x="2859975" y="1398735"/>
        <a:ext cx="2368927" cy="436187"/>
      </dsp:txXfrm>
    </dsp:sp>
    <dsp:sp modelId="{4412B364-7FCB-1841-9CD5-7FAEF45E874F}">
      <dsp:nvSpPr>
        <dsp:cNvPr id="0" name=""/>
        <dsp:cNvSpPr/>
      </dsp:nvSpPr>
      <dsp:spPr>
        <a:xfrm>
          <a:off x="2681669" y="1959454"/>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0E25BB2D-77A4-0040-8BA8-0CBCCB319535}">
      <dsp:nvSpPr>
        <dsp:cNvPr id="0" name=""/>
        <dsp:cNvSpPr/>
      </dsp:nvSpPr>
      <dsp:spPr>
        <a:xfrm>
          <a:off x="2859975" y="1834922"/>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Age</a:t>
          </a:r>
        </a:p>
      </dsp:txBody>
      <dsp:txXfrm>
        <a:off x="2859975" y="1834922"/>
        <a:ext cx="2368927" cy="436187"/>
      </dsp:txXfrm>
    </dsp:sp>
    <dsp:sp modelId="{5EE49BCE-1012-A943-878C-B798F334C1FC}">
      <dsp:nvSpPr>
        <dsp:cNvPr id="0" name=""/>
        <dsp:cNvSpPr/>
      </dsp:nvSpPr>
      <dsp:spPr>
        <a:xfrm>
          <a:off x="2681669" y="2395641"/>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9FF837EB-811A-2947-BE72-1AD6AA4B0D3B}">
      <dsp:nvSpPr>
        <dsp:cNvPr id="0" name=""/>
        <dsp:cNvSpPr/>
      </dsp:nvSpPr>
      <dsp:spPr>
        <a:xfrm>
          <a:off x="2859975" y="2271110"/>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Ancestry</a:t>
          </a:r>
        </a:p>
      </dsp:txBody>
      <dsp:txXfrm>
        <a:off x="2859975" y="2271110"/>
        <a:ext cx="2368927" cy="436187"/>
      </dsp:txXfrm>
    </dsp:sp>
    <dsp:sp modelId="{57CCF1F3-9631-7B4C-84D6-828091A2BBCA}">
      <dsp:nvSpPr>
        <dsp:cNvPr id="0" name=""/>
        <dsp:cNvSpPr/>
      </dsp:nvSpPr>
      <dsp:spPr>
        <a:xfrm>
          <a:off x="2681669" y="2831829"/>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427889A1-DE7A-7948-9627-2D5AA5E86E14}">
      <dsp:nvSpPr>
        <dsp:cNvPr id="0" name=""/>
        <dsp:cNvSpPr/>
      </dsp:nvSpPr>
      <dsp:spPr>
        <a:xfrm>
          <a:off x="2859975" y="2707297"/>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Place of Origin</a:t>
          </a:r>
        </a:p>
      </dsp:txBody>
      <dsp:txXfrm>
        <a:off x="2859975" y="2707297"/>
        <a:ext cx="2368927" cy="436187"/>
      </dsp:txXfrm>
    </dsp:sp>
    <dsp:sp modelId="{B5AA871B-B5C9-394E-8C2B-27A90A9419C2}">
      <dsp:nvSpPr>
        <dsp:cNvPr id="0" name=""/>
        <dsp:cNvSpPr/>
      </dsp:nvSpPr>
      <dsp:spPr>
        <a:xfrm>
          <a:off x="5356265" y="538341"/>
          <a:ext cx="2547234" cy="299674"/>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C2774669-FD7B-AC48-A274-8053C429998F}">
      <dsp:nvSpPr>
        <dsp:cNvPr id="0" name=""/>
        <dsp:cNvSpPr/>
      </dsp:nvSpPr>
      <dsp:spPr>
        <a:xfrm>
          <a:off x="5356265" y="650887"/>
          <a:ext cx="187129" cy="18712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946102F3-D30C-4A4B-8A9E-755A617C9AC4}">
      <dsp:nvSpPr>
        <dsp:cNvPr id="0" name=""/>
        <dsp:cNvSpPr/>
      </dsp:nvSpPr>
      <dsp:spPr>
        <a:xfrm>
          <a:off x="5356265" y="0"/>
          <a:ext cx="2547234" cy="538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endParaRPr lang="en-US" sz="3200" kern="1200" dirty="0"/>
        </a:p>
      </dsp:txBody>
      <dsp:txXfrm>
        <a:off x="5356265" y="0"/>
        <a:ext cx="2547234" cy="538341"/>
      </dsp:txXfrm>
    </dsp:sp>
    <dsp:sp modelId="{C1C8C954-21F1-114C-9A99-6D2080F73950}">
      <dsp:nvSpPr>
        <dsp:cNvPr id="0" name=""/>
        <dsp:cNvSpPr/>
      </dsp:nvSpPr>
      <dsp:spPr>
        <a:xfrm>
          <a:off x="5356265" y="1087079"/>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A23ECE52-48A1-CF47-80DE-34789B4633BE}">
      <dsp:nvSpPr>
        <dsp:cNvPr id="0" name=""/>
        <dsp:cNvSpPr/>
      </dsp:nvSpPr>
      <dsp:spPr>
        <a:xfrm>
          <a:off x="5534571" y="962547"/>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Family Status</a:t>
          </a:r>
        </a:p>
      </dsp:txBody>
      <dsp:txXfrm>
        <a:off x="5534571" y="962547"/>
        <a:ext cx="2368927" cy="436187"/>
      </dsp:txXfrm>
    </dsp:sp>
    <dsp:sp modelId="{880CEB08-3327-1B48-9255-1CCBF0E69DB1}">
      <dsp:nvSpPr>
        <dsp:cNvPr id="0" name=""/>
        <dsp:cNvSpPr/>
      </dsp:nvSpPr>
      <dsp:spPr>
        <a:xfrm>
          <a:off x="5356265" y="1523266"/>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F521CD0A-2C8D-5D4F-B9D1-8C09D3B01265}">
      <dsp:nvSpPr>
        <dsp:cNvPr id="0" name=""/>
        <dsp:cNvSpPr/>
      </dsp:nvSpPr>
      <dsp:spPr>
        <a:xfrm>
          <a:off x="5534571" y="1398735"/>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Source of Income</a:t>
          </a:r>
        </a:p>
      </dsp:txBody>
      <dsp:txXfrm>
        <a:off x="5534571" y="1398735"/>
        <a:ext cx="2368927" cy="436187"/>
      </dsp:txXfrm>
    </dsp:sp>
    <dsp:sp modelId="{A4ED7A85-A6AB-E048-89B4-3BBCFA46D00C}">
      <dsp:nvSpPr>
        <dsp:cNvPr id="0" name=""/>
        <dsp:cNvSpPr/>
      </dsp:nvSpPr>
      <dsp:spPr>
        <a:xfrm>
          <a:off x="5356265" y="1959454"/>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D94E511D-D70E-8D48-B20C-A10CCFE492E8}">
      <dsp:nvSpPr>
        <dsp:cNvPr id="0" name=""/>
        <dsp:cNvSpPr/>
      </dsp:nvSpPr>
      <dsp:spPr>
        <a:xfrm>
          <a:off x="5534571" y="1834922"/>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Sexual Orientation</a:t>
          </a:r>
        </a:p>
      </dsp:txBody>
      <dsp:txXfrm>
        <a:off x="5534571" y="1834922"/>
        <a:ext cx="2368927" cy="436187"/>
      </dsp:txXfrm>
    </dsp:sp>
    <dsp:sp modelId="{1FC8A430-75DC-E347-B820-DC81A1213ABB}">
      <dsp:nvSpPr>
        <dsp:cNvPr id="0" name=""/>
        <dsp:cNvSpPr/>
      </dsp:nvSpPr>
      <dsp:spPr>
        <a:xfrm>
          <a:off x="5356265" y="2395641"/>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5BF3539A-C9BA-F148-B46A-FC2D0ACF9F0D}">
      <dsp:nvSpPr>
        <dsp:cNvPr id="0" name=""/>
        <dsp:cNvSpPr/>
      </dsp:nvSpPr>
      <dsp:spPr>
        <a:xfrm>
          <a:off x="5534571" y="2271110"/>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Gender Identity</a:t>
          </a:r>
        </a:p>
      </dsp:txBody>
      <dsp:txXfrm>
        <a:off x="5534571" y="2271110"/>
        <a:ext cx="2368927" cy="436187"/>
      </dsp:txXfrm>
    </dsp:sp>
    <dsp:sp modelId="{B0D972C7-1A49-214C-8F2F-0810C9D3AF91}">
      <dsp:nvSpPr>
        <dsp:cNvPr id="0" name=""/>
        <dsp:cNvSpPr/>
      </dsp:nvSpPr>
      <dsp:spPr>
        <a:xfrm>
          <a:off x="5356265" y="2831829"/>
          <a:ext cx="187124" cy="18712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9AF9006B-99F9-D845-868F-410B9F5D00D8}">
      <dsp:nvSpPr>
        <dsp:cNvPr id="0" name=""/>
        <dsp:cNvSpPr/>
      </dsp:nvSpPr>
      <dsp:spPr>
        <a:xfrm>
          <a:off x="5534571" y="2707297"/>
          <a:ext cx="2368927" cy="43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Gender Expression</a:t>
          </a:r>
        </a:p>
      </dsp:txBody>
      <dsp:txXfrm>
        <a:off x="5534571" y="2707297"/>
        <a:ext cx="2368927" cy="436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7AE61-52F3-B249-98A6-2035EBCBFA84}">
      <dsp:nvSpPr>
        <dsp:cNvPr id="0" name=""/>
        <dsp:cNvSpPr/>
      </dsp:nvSpPr>
      <dsp:spPr>
        <a:xfrm rot="16200000">
          <a:off x="757" y="191566"/>
          <a:ext cx="4006304" cy="4006304"/>
        </a:xfrm>
        <a:prstGeom prst="downArrow">
          <a:avLst>
            <a:gd name="adj1" fmla="val 50000"/>
            <a:gd name="adj2" fmla="val 35000"/>
          </a:avLst>
        </a:prstGeom>
        <a:solidFill>
          <a:schemeClr val="accent5">
            <a:shade val="80000"/>
            <a:hueOff val="0"/>
            <a:satOff val="0"/>
            <a:lumOff val="0"/>
            <a:alphaOff val="0"/>
          </a:schemeClr>
        </a:solidFill>
        <a:ln>
          <a:noFill/>
        </a:ln>
        <a:effectLst>
          <a:outerShdw blurRad="57150" dist="38100" dir="5400000" algn="ctr" rotWithShape="0">
            <a:schemeClr val="accent5">
              <a:shade val="8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r>
            <a:rPr lang="en-US" sz="4700" kern="1200" dirty="0"/>
            <a:t>Protected Grounds</a:t>
          </a:r>
        </a:p>
      </dsp:txBody>
      <dsp:txXfrm rot="5400000">
        <a:off x="758" y="1193142"/>
        <a:ext cx="3305201" cy="2003152"/>
      </dsp:txXfrm>
    </dsp:sp>
    <dsp:sp modelId="{22A75074-C2BC-6C4B-98C1-4474DB57F942}">
      <dsp:nvSpPr>
        <dsp:cNvPr id="0" name=""/>
        <dsp:cNvSpPr/>
      </dsp:nvSpPr>
      <dsp:spPr>
        <a:xfrm rot="5400000">
          <a:off x="4222538" y="191566"/>
          <a:ext cx="4006304" cy="4006304"/>
        </a:xfrm>
        <a:prstGeom prst="downArrow">
          <a:avLst>
            <a:gd name="adj1" fmla="val 50000"/>
            <a:gd name="adj2" fmla="val 35000"/>
          </a:avLst>
        </a:prstGeom>
        <a:solidFill>
          <a:schemeClr val="accent5">
            <a:shade val="80000"/>
            <a:hueOff val="189181"/>
            <a:satOff val="3184"/>
            <a:lumOff val="22673"/>
            <a:alphaOff val="0"/>
          </a:schemeClr>
        </a:solidFill>
        <a:ln>
          <a:noFill/>
        </a:ln>
        <a:effectLst>
          <a:outerShdw blurRad="57150" dist="38100" dir="5400000" algn="ctr" rotWithShape="0">
            <a:schemeClr val="accent5">
              <a:shade val="80000"/>
              <a:hueOff val="189181"/>
              <a:satOff val="3184"/>
              <a:lumOff val="22673"/>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r>
            <a:rPr lang="en-US" sz="4700" kern="1200" dirty="0"/>
            <a:t>Protected Areas</a:t>
          </a:r>
        </a:p>
      </dsp:txBody>
      <dsp:txXfrm rot="-5400000">
        <a:off x="4923642" y="1193142"/>
        <a:ext cx="3305201" cy="200315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EB00FE0-4A98-FA4F-B6EB-4C6FD8903422}" type="datetime1">
              <a:rPr lang="en-CA" smtClean="0"/>
              <a:t>2018-09-05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r>
              <a:rPr lang="en-US"/>
              <a:t>Course Developed by Melissa Luhtanen, J.D., Alberta Civil Liberties Research Centre</a:t>
            </a: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7FBA71D6-3C42-5C4C-9651-B5333D1094A2}" type="slidenum">
              <a:rPr lang="en-US" smtClean="0"/>
              <a:t>‹#›</a:t>
            </a:fld>
            <a:endParaRPr lang="en-US"/>
          </a:p>
        </p:txBody>
      </p:sp>
    </p:spTree>
    <p:extLst>
      <p:ext uri="{BB962C8B-B14F-4D97-AF65-F5344CB8AC3E}">
        <p14:creationId xmlns:p14="http://schemas.microsoft.com/office/powerpoint/2010/main" val="70092775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851E7E4-5A68-914F-B405-7987C2BD3EED}" type="datetime1">
              <a:rPr lang="en-CA" smtClean="0"/>
              <a:t>2018-09-05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r>
              <a:rPr lang="en-US"/>
              <a:t>Course Developed by Melissa Luhtanen, J.D., Alberta Civil Liberties Research Centre</a:t>
            </a:r>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667BD19-1F31-6A46-AB01-E8E556A3A02B}" type="slidenum">
              <a:rPr lang="en-US" smtClean="0"/>
              <a:t>‹#›</a:t>
            </a:fld>
            <a:endParaRPr lang="en-US"/>
          </a:p>
        </p:txBody>
      </p:sp>
    </p:spTree>
    <p:extLst>
      <p:ext uri="{BB962C8B-B14F-4D97-AF65-F5344CB8AC3E}">
        <p14:creationId xmlns:p14="http://schemas.microsoft.com/office/powerpoint/2010/main" val="1726380865"/>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anlii.ca/t/1ftxz"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lbertahumanrights.ab.ca/publications/bulletins_sheets_booklets/sheets/history_and_info/Pages/protected_areas_grounds.aspx"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lbertahumanrights.ab.ca/publications/bulletins_sheets_booklets/bulletins/Pages/when_is_discrim_body.asp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albertacourts.ab.ca/jdb/1998-2003/qb/Civil/2003/2003abqb0632.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lbertahumanrights.ab.ca/Pages/default.aspx"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anlii.org/e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lis.alberta.ca/media/1588/employersguide.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7BD19-1F31-6A46-AB01-E8E556A3A02B}" type="slidenum">
              <a:rPr lang="en-US" smtClean="0"/>
              <a:t>1</a:t>
            </a:fld>
            <a:endParaRPr lang="en-US"/>
          </a:p>
        </p:txBody>
      </p:sp>
      <p:sp>
        <p:nvSpPr>
          <p:cNvPr id="5" name="Footer Placeholder 4"/>
          <p:cNvSpPr>
            <a:spLocks noGrp="1"/>
          </p:cNvSpPr>
          <p:nvPr>
            <p:ph type="ftr" sz="quarter" idx="11"/>
          </p:nvPr>
        </p:nvSpPr>
        <p:spPr/>
        <p:txBody>
          <a:bodyPr/>
          <a:lstStyle/>
          <a:p>
            <a:r>
              <a:rPr lang="en-US"/>
              <a:t>Course Developed by Melissa Luhtanen, J.D., Alberta Civil Liberties Research Centre</a:t>
            </a:r>
          </a:p>
        </p:txBody>
      </p:sp>
    </p:spTree>
    <p:extLst>
      <p:ext uri="{BB962C8B-B14F-4D97-AF65-F5344CB8AC3E}">
        <p14:creationId xmlns:p14="http://schemas.microsoft.com/office/powerpoint/2010/main" val="362623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Gathering</a:t>
            </a:r>
            <a:r>
              <a:rPr lang="en-US" b="1" baseline="0" dirty="0"/>
              <a:t> medical information</a:t>
            </a:r>
          </a:p>
          <a:p>
            <a:pPr marL="173422" indent="-173422">
              <a:buFontTx/>
              <a:buChar char="-"/>
            </a:pPr>
            <a:r>
              <a:rPr lang="en-CA" dirty="0"/>
              <a:t>Employers may request information relevant to determining how employee accommodation may be achieved. It is the employee's responsibility to provide information that will help the employer assess an accommodation request. Employers seeking medical information about an employee with a disability are not automatically entitled to a diagnosis of the employee's illness or disability or to information about the employee's specific medical treatment. </a:t>
            </a:r>
          </a:p>
          <a:p>
            <a:r>
              <a:rPr lang="en-CA" dirty="0"/>
              <a:t>- Employers may request information about: the prognosis for full or partial recovery; fitness to return to work;</a:t>
            </a:r>
            <a:r>
              <a:rPr lang="en-CA" baseline="0" dirty="0"/>
              <a:t> </a:t>
            </a:r>
            <a:r>
              <a:rPr lang="en-CA" dirty="0"/>
              <a:t>fitness to perform specific components of the pre-injury job;</a:t>
            </a:r>
            <a:r>
              <a:rPr lang="en-CA" baseline="0" dirty="0"/>
              <a:t> </a:t>
            </a:r>
            <a:r>
              <a:rPr lang="en-CA" dirty="0"/>
              <a:t>the likely duration of any physical or mental restrictions or limitations following the employee's return to work.</a:t>
            </a:r>
          </a:p>
          <a:p>
            <a:r>
              <a:rPr lang="en-CA" b="1" dirty="0"/>
              <a:t>Medical leave of absence </a:t>
            </a:r>
            <a:r>
              <a:rPr lang="en-CA" dirty="0"/>
              <a:t>– accommodation may include o</a:t>
            </a:r>
            <a:r>
              <a:rPr lang="en-CA" dirty="0">
                <a:effectLst/>
                <a:latin typeface="Times New Roman"/>
              </a:rPr>
              <a:t>ffering the employee a leave of absence from work to seek assessment and rehabilitation treatment for a drug or alcohol dependency</a:t>
            </a:r>
          </a:p>
          <a:p>
            <a:r>
              <a:rPr lang="en-CA" b="1" dirty="0">
                <a:effectLst/>
                <a:latin typeface="Times New Roman"/>
              </a:rPr>
              <a:t>Disability insurance </a:t>
            </a:r>
            <a:r>
              <a:rPr lang="en-CA" dirty="0">
                <a:effectLst/>
                <a:latin typeface="Times New Roman"/>
              </a:rPr>
              <a:t>– this is a contract between the insurer and employee; employer may assist by providing employee with guidance</a:t>
            </a:r>
            <a:r>
              <a:rPr lang="en-CA" baseline="0" dirty="0">
                <a:effectLst/>
                <a:latin typeface="Times New Roman"/>
              </a:rPr>
              <a:t>; what if no disability insurance - one suggested option may be to lay off employee so they can apply for employment insurance.</a:t>
            </a:r>
          </a:p>
          <a:p>
            <a:pPr>
              <a:buFont typeface="Arial"/>
              <a:buNone/>
            </a:pPr>
            <a:endParaRPr lang="en-CA" dirty="0"/>
          </a:p>
          <a:p>
            <a:pPr marL="173422" indent="-173422">
              <a:buFontTx/>
              <a:buChar char="-"/>
            </a:pPr>
            <a:endParaRPr lang="en-US" dirty="0"/>
          </a:p>
        </p:txBody>
      </p:sp>
      <p:sp>
        <p:nvSpPr>
          <p:cNvPr id="4" name="Footer Placeholder 3"/>
          <p:cNvSpPr>
            <a:spLocks noGrp="1"/>
          </p:cNvSpPr>
          <p:nvPr>
            <p:ph type="ftr" sz="quarter" idx="10"/>
          </p:nvPr>
        </p:nvSpPr>
        <p:spPr/>
        <p:txBody>
          <a:bodyPr/>
          <a:lstStyle/>
          <a:p>
            <a:r>
              <a:rPr lang="en-US"/>
              <a:t>Course Developed by Melissa Luhtanen, J.D., LuhtanenLaw@gmail.com</a:t>
            </a:r>
          </a:p>
        </p:txBody>
      </p:sp>
      <p:sp>
        <p:nvSpPr>
          <p:cNvPr id="5" name="Slide Number Placeholder 4"/>
          <p:cNvSpPr>
            <a:spLocks noGrp="1"/>
          </p:cNvSpPr>
          <p:nvPr>
            <p:ph type="sldNum" sz="quarter" idx="11"/>
          </p:nvPr>
        </p:nvSpPr>
        <p:spPr/>
        <p:txBody>
          <a:bodyPr/>
          <a:lstStyle/>
          <a:p>
            <a:fld id="{2667BD19-1F31-6A46-AB01-E8E556A3A02B}" type="slidenum">
              <a:rPr lang="en-US" smtClean="0"/>
              <a:t>22</a:t>
            </a:fld>
            <a:endParaRPr lang="en-US"/>
          </a:p>
        </p:txBody>
      </p:sp>
      <p:sp>
        <p:nvSpPr>
          <p:cNvPr id="6" name="Date Placeholder 5"/>
          <p:cNvSpPr>
            <a:spLocks noGrp="1"/>
          </p:cNvSpPr>
          <p:nvPr>
            <p:ph type="dt" idx="12"/>
          </p:nvPr>
        </p:nvSpPr>
        <p:spPr/>
        <p:txBody>
          <a:bodyPr/>
          <a:lstStyle/>
          <a:p>
            <a:fld id="{A9B52D07-9542-8A40-B92B-6943FCAD1E78}" type="datetime3">
              <a:rPr lang="en-CA" smtClean="0"/>
              <a:t>5 September 2018</a:t>
            </a:fld>
            <a:endParaRPr lang="en-US"/>
          </a:p>
        </p:txBody>
      </p:sp>
    </p:spTree>
    <p:extLst>
      <p:ext uri="{BB962C8B-B14F-4D97-AF65-F5344CB8AC3E}">
        <p14:creationId xmlns:p14="http://schemas.microsoft.com/office/powerpoint/2010/main" val="221859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a:t>On-the job requirements such as </a:t>
            </a:r>
            <a:r>
              <a:rPr lang="en-CA" sz="1200" dirty="0"/>
              <a:t>dress codes, work schedules or shift work sometimes adversely affect employees because of the requirements of their religion</a:t>
            </a:r>
          </a:p>
          <a:p>
            <a:r>
              <a:rPr lang="en-CA" sz="1200" dirty="0"/>
              <a:t>- For example, when a business is open on Saturday, an employer may be required to accommodate employees who are unable to work Saturdays because of it being their Sabbath: </a:t>
            </a:r>
            <a:r>
              <a:rPr lang="en-CA" sz="1100" dirty="0"/>
              <a:t>See </a:t>
            </a:r>
            <a:r>
              <a:rPr lang="en-CA" sz="1100" i="1" dirty="0"/>
              <a:t>Ont. Human Rights Comm. v Simpsons-Sears</a:t>
            </a:r>
            <a:r>
              <a:rPr lang="en-CA" sz="1100" dirty="0"/>
              <a:t>, 1985 </a:t>
            </a:r>
            <a:r>
              <a:rPr lang="en-CA" sz="1100" dirty="0" err="1"/>
              <a:t>CanLII</a:t>
            </a:r>
            <a:r>
              <a:rPr lang="en-CA" sz="1100" dirty="0"/>
              <a:t> 18 (SCC), </a:t>
            </a:r>
            <a:r>
              <a:rPr lang="en-CA" sz="1100" dirty="0">
                <a:hlinkClick r:id="rId3"/>
              </a:rPr>
              <a:t>http://canlii.ca/t/1ftxz</a:t>
            </a:r>
            <a:endParaRPr lang="en-CA" sz="1100" dirty="0"/>
          </a:p>
          <a:p>
            <a:endParaRPr lang="en-US"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23</a:t>
            </a:fld>
            <a:endParaRPr lang="en-US"/>
          </a:p>
        </p:txBody>
      </p:sp>
    </p:spTree>
    <p:extLst>
      <p:ext uri="{BB962C8B-B14F-4D97-AF65-F5344CB8AC3E}">
        <p14:creationId xmlns:p14="http://schemas.microsoft.com/office/powerpoint/2010/main" val="60257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7BD19-1F31-6A46-AB01-E8E556A3A02B}" type="slidenum">
              <a:rPr lang="en-US" smtClean="0"/>
              <a:t>24</a:t>
            </a:fld>
            <a:endParaRPr lang="en-US"/>
          </a:p>
        </p:txBody>
      </p:sp>
      <p:sp>
        <p:nvSpPr>
          <p:cNvPr id="5" name="Footer Placeholder 4"/>
          <p:cNvSpPr>
            <a:spLocks noGrp="1"/>
          </p:cNvSpPr>
          <p:nvPr>
            <p:ph type="ftr" sz="quarter" idx="11"/>
          </p:nvPr>
        </p:nvSpPr>
        <p:spPr/>
        <p:txBody>
          <a:bodyPr/>
          <a:lstStyle/>
          <a:p>
            <a:r>
              <a:rPr lang="en-US"/>
              <a:t>Course Developed by Melissa Luhtanen, J.D., LuhtanenLaw@gmail.com</a:t>
            </a:r>
          </a:p>
        </p:txBody>
      </p:sp>
      <p:sp>
        <p:nvSpPr>
          <p:cNvPr id="6" name="Date Placeholder 5"/>
          <p:cNvSpPr>
            <a:spLocks noGrp="1"/>
          </p:cNvSpPr>
          <p:nvPr>
            <p:ph type="dt" idx="12"/>
          </p:nvPr>
        </p:nvSpPr>
        <p:spPr/>
        <p:txBody>
          <a:bodyPr/>
          <a:lstStyle/>
          <a:p>
            <a:fld id="{E8ADC474-3CF0-C24E-B9FC-756ECE61F3E8}" type="datetime3">
              <a:rPr lang="en-CA" smtClean="0"/>
              <a:t>5 September 2018</a:t>
            </a:fld>
            <a:endParaRPr lang="en-US"/>
          </a:p>
        </p:txBody>
      </p:sp>
    </p:spTree>
    <p:extLst>
      <p:ext uri="{BB962C8B-B14F-4D97-AF65-F5344CB8AC3E}">
        <p14:creationId xmlns:p14="http://schemas.microsoft.com/office/powerpoint/2010/main" val="3120417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-Recruitment- Job descriptions &amp; </a:t>
            </a:r>
            <a:r>
              <a:rPr lang="en-CA" dirty="0" err="1"/>
              <a:t>advrs</a:t>
            </a:r>
            <a:r>
              <a:rPr lang="en-CA" dirty="0"/>
              <a:t> should describe the requirements and key duties of the position rather than qualifications, preferences or requirements that relate to a ground protected</a:t>
            </a:r>
            <a:r>
              <a:rPr lang="en-CA" baseline="0" dirty="0"/>
              <a:t> under </a:t>
            </a:r>
            <a:r>
              <a:rPr lang="en-CA" dirty="0"/>
              <a:t>AHRA unless BFOR</a:t>
            </a:r>
          </a:p>
          <a:p>
            <a:r>
              <a:rPr lang="en-CA" dirty="0"/>
              <a:t>-Recruitment</a:t>
            </a:r>
            <a:r>
              <a:rPr lang="en-CA" baseline="0" dirty="0"/>
              <a:t> – covers job advertisements, applications, interviews and pre-employment medicals see https://</a:t>
            </a:r>
            <a:r>
              <a:rPr lang="en-CA" baseline="0" dirty="0" err="1"/>
              <a:t>www.albertahumanrights.ab.ca</a:t>
            </a:r>
            <a:r>
              <a:rPr lang="en-CA" baseline="0" dirty="0"/>
              <a:t>/employment/</a:t>
            </a:r>
            <a:r>
              <a:rPr lang="en-CA" baseline="0" dirty="0" err="1"/>
              <a:t>employer_info</a:t>
            </a:r>
            <a:r>
              <a:rPr lang="en-CA" baseline="0" dirty="0"/>
              <a:t>/recruiting/Pages/</a:t>
            </a:r>
            <a:r>
              <a:rPr lang="en-CA" baseline="0" dirty="0" err="1"/>
              <a:t>recruiting.aspx</a:t>
            </a:r>
            <a:endParaRPr lang="en-CA" dirty="0"/>
          </a:p>
          <a:p>
            <a:endParaRPr lang="en-CA"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25</a:t>
            </a:fld>
            <a:endParaRPr lang="en-US"/>
          </a:p>
        </p:txBody>
      </p:sp>
    </p:spTree>
    <p:extLst>
      <p:ext uri="{BB962C8B-B14F-4D97-AF65-F5344CB8AC3E}">
        <p14:creationId xmlns:p14="http://schemas.microsoft.com/office/powerpoint/2010/main" val="3768102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Recruitment- Job descriptions &amp; </a:t>
            </a:r>
            <a:r>
              <a:rPr lang="en-CA" dirty="0" err="1"/>
              <a:t>advrs</a:t>
            </a:r>
            <a:r>
              <a:rPr lang="en-CA" dirty="0"/>
              <a:t> should describe the requirements and key duties of the position rather than qualifications, preferences or requirements that relate to a </a:t>
            </a:r>
            <a:r>
              <a:rPr lang="en-CA" dirty="0">
                <a:hlinkClick r:id="rId3"/>
              </a:rPr>
              <a:t>ground protected- 8 </a:t>
            </a:r>
            <a:r>
              <a:rPr lang="en-CA" dirty="0"/>
              <a:t>AHRA unless BFOR</a:t>
            </a:r>
          </a:p>
          <a:p>
            <a:r>
              <a:rPr lang="en-CA"/>
              <a:t>Recruitment</a:t>
            </a:r>
            <a:r>
              <a:rPr lang="en-CA" baseline="0"/>
              <a:t> </a:t>
            </a:r>
            <a:r>
              <a:rPr lang="en-CA" baseline="0" dirty="0"/>
              <a:t>– covers job advertisements, applications, interviews and pre-employment medicals see https://www.albertahumanrights.ab.ca/employment/employer_info/recruiting/Pages/recruiting.aspx</a:t>
            </a:r>
            <a:endParaRPr lang="en-CA" dirty="0"/>
          </a:p>
          <a:p>
            <a:r>
              <a:rPr lang="en-CA" baseline="0" dirty="0"/>
              <a:t>Hiring – see https://www.albertahumanrights.ab.ca/employment/employer_info/hiring/Pages/hiring.aspx</a:t>
            </a:r>
            <a:endParaRPr lang="en-CA" dirty="0"/>
          </a:p>
          <a:p>
            <a:r>
              <a:rPr lang="en-CA" dirty="0"/>
              <a:t>Termination - </a:t>
            </a:r>
          </a:p>
          <a:p>
            <a:endParaRPr lang="en-CA"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27</a:t>
            </a:fld>
            <a:endParaRPr lang="en-US"/>
          </a:p>
        </p:txBody>
      </p:sp>
    </p:spTree>
    <p:extLst>
      <p:ext uri="{BB962C8B-B14F-4D97-AF65-F5344CB8AC3E}">
        <p14:creationId xmlns:p14="http://schemas.microsoft.com/office/powerpoint/2010/main" val="2207787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r>
              <a:rPr lang="en-CA" dirty="0"/>
              <a:t>Changed circumstances - For example, measures that do not cause an employer undue hardship now, may do so in the future if its circumstances change, for example, if a downturn in the economy results in a significant downsizing of staff, this impacts the factors related to size of company, disruption and interchangeability of workforce</a:t>
            </a:r>
          </a:p>
          <a:p>
            <a:endParaRPr lang="en-CA"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28</a:t>
            </a:fld>
            <a:endParaRPr lang="en-US"/>
          </a:p>
        </p:txBody>
      </p:sp>
    </p:spTree>
    <p:extLst>
      <p:ext uri="{BB962C8B-B14F-4D97-AF65-F5344CB8AC3E}">
        <p14:creationId xmlns:p14="http://schemas.microsoft.com/office/powerpoint/2010/main" val="3309141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accommodation causes the company </a:t>
            </a:r>
            <a:r>
              <a:rPr lang="en-US" i="1" dirty="0"/>
              <a:t>an undue hardship</a:t>
            </a:r>
            <a:r>
              <a:rPr lang="en-US" dirty="0"/>
              <a:t> then the company may decide to claim that the employee could not be accommodated. </a:t>
            </a:r>
          </a:p>
          <a:p>
            <a:r>
              <a:rPr lang="en-US" dirty="0"/>
              <a:t>However, there is no hard and fast rule as to what constitutes an undue hardship. </a:t>
            </a:r>
          </a:p>
          <a:p>
            <a:endParaRPr lang="en-US" dirty="0"/>
          </a:p>
          <a:p>
            <a:r>
              <a:rPr lang="en-US" dirty="0"/>
              <a:t>What is the financial cost?</a:t>
            </a:r>
          </a:p>
          <a:p>
            <a:r>
              <a:rPr lang="en-US" dirty="0"/>
              <a:t>What is the size of the company and what resources can the employer provide?</a:t>
            </a:r>
          </a:p>
          <a:p>
            <a:r>
              <a:rPr lang="en-US" dirty="0"/>
              <a:t>Will the accommodation involve a large disruption to operations?</a:t>
            </a:r>
          </a:p>
          <a:p>
            <a:r>
              <a:rPr lang="en-US" dirty="0"/>
              <a:t>Can the company interchange individual jobs in the workforce or assign the employee to a more suitable facility?</a:t>
            </a:r>
          </a:p>
          <a:p>
            <a:r>
              <a:rPr lang="en-US" dirty="0"/>
              <a:t>Are there any health and safety concerns?</a:t>
            </a:r>
          </a:p>
          <a:p>
            <a:endParaRPr lang="en-US" dirty="0"/>
          </a:p>
        </p:txBody>
      </p:sp>
      <p:sp>
        <p:nvSpPr>
          <p:cNvPr id="4" name="Footer Placeholder 3"/>
          <p:cNvSpPr>
            <a:spLocks noGrp="1"/>
          </p:cNvSpPr>
          <p:nvPr>
            <p:ph type="ftr" sz="quarter" idx="10"/>
          </p:nvPr>
        </p:nvSpPr>
        <p:spPr/>
        <p:txBody>
          <a:bodyPr/>
          <a:lstStyle/>
          <a:p>
            <a:r>
              <a:rPr lang="en-US"/>
              <a:t>Course Developed by Melissa Luhtanen, J.D., LuhtanenLaw@gmail.com</a:t>
            </a:r>
          </a:p>
        </p:txBody>
      </p:sp>
      <p:sp>
        <p:nvSpPr>
          <p:cNvPr id="5" name="Slide Number Placeholder 4"/>
          <p:cNvSpPr>
            <a:spLocks noGrp="1"/>
          </p:cNvSpPr>
          <p:nvPr>
            <p:ph type="sldNum" sz="quarter" idx="11"/>
          </p:nvPr>
        </p:nvSpPr>
        <p:spPr/>
        <p:txBody>
          <a:bodyPr/>
          <a:lstStyle/>
          <a:p>
            <a:fld id="{2667BD19-1F31-6A46-AB01-E8E556A3A02B}" type="slidenum">
              <a:rPr lang="en-US" smtClean="0"/>
              <a:t>29</a:t>
            </a:fld>
            <a:endParaRPr lang="en-US"/>
          </a:p>
        </p:txBody>
      </p:sp>
      <p:sp>
        <p:nvSpPr>
          <p:cNvPr id="6" name="Date Placeholder 5"/>
          <p:cNvSpPr>
            <a:spLocks noGrp="1"/>
          </p:cNvSpPr>
          <p:nvPr>
            <p:ph type="dt" idx="12"/>
          </p:nvPr>
        </p:nvSpPr>
        <p:spPr/>
        <p:txBody>
          <a:bodyPr/>
          <a:lstStyle/>
          <a:p>
            <a:fld id="{65E0FA22-6F30-F645-9111-1FEF720A3283}" type="datetime3">
              <a:rPr lang="en-CA" smtClean="0"/>
              <a:t>5 September 2018</a:t>
            </a:fld>
            <a:endParaRPr lang="en-US"/>
          </a:p>
        </p:txBody>
      </p:sp>
    </p:spTree>
    <p:extLst>
      <p:ext uri="{BB962C8B-B14F-4D97-AF65-F5344CB8AC3E}">
        <p14:creationId xmlns:p14="http://schemas.microsoft.com/office/powerpoint/2010/main" val="1806458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law recognizes that, in certain circumstances, a limitation on individual rights may be </a:t>
            </a:r>
            <a:r>
              <a:rPr lang="en-CA" dirty="0">
                <a:hlinkClick r:id="rId3"/>
              </a:rPr>
              <a:t>reasonable and justifiable</a:t>
            </a:r>
            <a:r>
              <a:rPr lang="en-CA" dirty="0"/>
              <a:t>. </a:t>
            </a:r>
          </a:p>
          <a:p>
            <a:r>
              <a:rPr lang="en-CA" dirty="0"/>
              <a:t>- Examples: </a:t>
            </a:r>
          </a:p>
          <a:p>
            <a:pPr>
              <a:buFont typeface="Arial"/>
              <a:buChar char="•"/>
            </a:pPr>
            <a:r>
              <a:rPr lang="en-CA" dirty="0"/>
              <a:t>In order to perform their jobs safely, persons employed as drivers require acceptable vision and an appropriate driver's licence. </a:t>
            </a:r>
          </a:p>
          <a:p>
            <a:pPr>
              <a:buFont typeface="Arial"/>
              <a:buChar char="•"/>
            </a:pPr>
            <a:r>
              <a:rPr lang="en-CA" dirty="0"/>
              <a:t>Liquor store employees must be at least 18 years of age to sell liquor. There is no exception to this age requirement under Alberta legislation, thus creating a bona fide occupational requirement. </a:t>
            </a:r>
          </a:p>
          <a:p>
            <a:pPr marL="231229" indent="-231229">
              <a:buAutoNum type="arabicPeriod"/>
            </a:pPr>
            <a:r>
              <a:rPr lang="en-CA" dirty="0"/>
              <a:t>Rational Connection - Is there a rational connection between the general purpose of the policy or standard and the objective requirements of the job?</a:t>
            </a:r>
          </a:p>
          <a:p>
            <a:pPr marL="231229" indent="-231229">
              <a:buAutoNum type="arabicPeriod"/>
            </a:pPr>
            <a:r>
              <a:rPr lang="en-CA" dirty="0"/>
              <a:t>Good Faith - What other considerations were included in the development of the policy or standard? If evidence that adopted to exclude</a:t>
            </a:r>
            <a:r>
              <a:rPr lang="en-CA" baseline="0" dirty="0"/>
              <a:t> persons covered under protected grounds – not good faith</a:t>
            </a:r>
          </a:p>
          <a:p>
            <a:pPr marL="231229" indent="-231229">
              <a:buAutoNum type="arabicPeriod"/>
            </a:pPr>
            <a:r>
              <a:rPr lang="en-CA" baseline="0" dirty="0"/>
              <a:t>Reasonably necessary – a number of questions are asked to determine this including whether</a:t>
            </a:r>
            <a:r>
              <a:rPr lang="en-CA" dirty="0"/>
              <a:t> the</a:t>
            </a:r>
            <a:r>
              <a:rPr lang="en-CA" baseline="0" dirty="0"/>
              <a:t> employer attempted to </a:t>
            </a:r>
            <a:r>
              <a:rPr lang="en-CA" dirty="0"/>
              <a:t>accommodate</a:t>
            </a:r>
            <a:r>
              <a:rPr lang="en-CA" baseline="0" dirty="0"/>
              <a:t> excluded person/group</a:t>
            </a:r>
            <a:r>
              <a:rPr lang="en-CA" dirty="0"/>
              <a:t> to the point of undue hardship</a:t>
            </a:r>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30</a:t>
            </a:fld>
            <a:endParaRPr lang="en-US"/>
          </a:p>
        </p:txBody>
      </p:sp>
    </p:spTree>
    <p:extLst>
      <p:ext uri="{BB962C8B-B14F-4D97-AF65-F5344CB8AC3E}">
        <p14:creationId xmlns:p14="http://schemas.microsoft.com/office/powerpoint/2010/main" val="2063209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fontAlgn="base">
              <a:spcBef>
                <a:spcPct val="20000"/>
              </a:spcBef>
              <a:spcAft>
                <a:spcPct val="0"/>
              </a:spcAft>
              <a:buClr>
                <a:srgbClr val="0BD0D9"/>
              </a:buClr>
              <a:buSzPct val="95000"/>
            </a:pPr>
            <a:r>
              <a:rPr lang="en-CA" b="1" dirty="0"/>
              <a:t>Medical leave </a:t>
            </a:r>
            <a:r>
              <a:rPr lang="en-CA" dirty="0"/>
              <a:t>- refers to leave that a woman takes at any time before, during or after her pregnancy when her doctor determines that she is medically unable to work. During this time, she may access her earned employee health benefits before using employment insurance maternity benefits if she qualifies.</a:t>
            </a:r>
          </a:p>
          <a:p>
            <a:pPr defTabSz="924916" fontAlgn="base">
              <a:spcBef>
                <a:spcPct val="20000"/>
              </a:spcBef>
              <a:spcAft>
                <a:spcPct val="0"/>
              </a:spcAft>
              <a:buClr>
                <a:srgbClr val="0BD0D9"/>
              </a:buClr>
              <a:buSzPct val="95000"/>
            </a:pPr>
            <a:r>
              <a:rPr lang="en-CA" b="1" dirty="0"/>
              <a:t>Maternity and parental leave </a:t>
            </a:r>
            <a:r>
              <a:rPr lang="en-CA" dirty="0"/>
              <a:t>- refers to leave that pregnant women and new parents, including adoptive parents, are entitled to under the </a:t>
            </a:r>
            <a:r>
              <a:rPr lang="en-CA" i="1" dirty="0"/>
              <a:t>Employment Standards Code</a:t>
            </a:r>
            <a:r>
              <a:rPr lang="en-CA" dirty="0"/>
              <a:t> if they meet certain requirements</a:t>
            </a:r>
          </a:p>
          <a:p>
            <a:pPr defTabSz="924916" fontAlgn="base">
              <a:spcBef>
                <a:spcPct val="20000"/>
              </a:spcBef>
              <a:spcAft>
                <a:spcPct val="0"/>
              </a:spcAft>
              <a:buClr>
                <a:srgbClr val="0BD0D9"/>
              </a:buClr>
              <a:buSzPct val="95000"/>
            </a:pPr>
            <a:r>
              <a:rPr lang="en-CA" b="1" dirty="0"/>
              <a:t>Benefit plans </a:t>
            </a:r>
            <a:r>
              <a:rPr lang="en-CA" dirty="0"/>
              <a:t>- </a:t>
            </a:r>
            <a:r>
              <a:rPr lang="en-CA" sz="2000" dirty="0">
                <a:solidFill>
                  <a:srgbClr val="7F7F7F"/>
                </a:solidFill>
                <a:ea typeface="MS PGothic" pitchFamily="34" charset="-128"/>
              </a:rPr>
              <a:t>A woman may begin a maternity leave with no health-related problems, but encounter them later in that leave. If so, she can use the health related part of her benefit plan from work. The health related part does not have to apply from the start of a maternity leave.</a:t>
            </a:r>
          </a:p>
          <a:p>
            <a:pPr defTabSz="924916" fontAlgn="base">
              <a:spcBef>
                <a:spcPct val="20000"/>
              </a:spcBef>
              <a:spcAft>
                <a:spcPct val="0"/>
              </a:spcAft>
              <a:buClr>
                <a:srgbClr val="0BD0D9"/>
              </a:buClr>
              <a:buSzPct val="95000"/>
            </a:pPr>
            <a:r>
              <a:rPr lang="en-CA" sz="2000" b="1" dirty="0">
                <a:solidFill>
                  <a:srgbClr val="7F7F7F"/>
                </a:solidFill>
                <a:ea typeface="MS PGothic" pitchFamily="34" charset="-128"/>
              </a:rPr>
              <a:t>Accommodation – equal access to workplace opportunities </a:t>
            </a:r>
            <a:r>
              <a:rPr lang="en-CA" sz="2000" dirty="0">
                <a:solidFill>
                  <a:srgbClr val="7F7F7F"/>
                </a:solidFill>
                <a:ea typeface="MS PGothic" pitchFamily="34" charset="-128"/>
              </a:rPr>
              <a:t>- </a:t>
            </a:r>
            <a:r>
              <a:rPr lang="en-CA" sz="2000" dirty="0"/>
              <a:t>For instance, in </a:t>
            </a:r>
            <a:r>
              <a:rPr lang="en-CA" sz="2000" i="1" dirty="0">
                <a:hlinkClick r:id="rId3" tooltip="This link opens in a new window."/>
              </a:rPr>
              <a:t>Woo v. Alberta (Human Rights and Citizenship Commission),</a:t>
            </a:r>
            <a:r>
              <a:rPr lang="en-CA" sz="2000" dirty="0">
                <a:hlinkClick r:id="rId3" tooltip="This link opens in a new window."/>
              </a:rPr>
              <a:t> </a:t>
            </a:r>
            <a:r>
              <a:rPr lang="en-CA" sz="2000" dirty="0"/>
              <a:t>2003 ABQB 632, a school refused to consider a teacher's application for a vice-principal position because she was going to be on maternity leave for the first part of the school year. The Court of Queen's Bench found that keeping the position open for the pregnant teacher would cause some inconvenience, but that accommodating the teacher's pregnancy would not result in an undue hardship for the school board.</a:t>
            </a:r>
          </a:p>
          <a:p>
            <a:pPr defTabSz="924916" fontAlgn="base">
              <a:spcBef>
                <a:spcPct val="20000"/>
              </a:spcBef>
              <a:spcAft>
                <a:spcPct val="0"/>
              </a:spcAft>
              <a:buClr>
                <a:srgbClr val="0BD0D9"/>
              </a:buClr>
              <a:buSzPct val="95000"/>
            </a:pPr>
            <a:r>
              <a:rPr lang="en-CA" sz="2000" b="1" dirty="0">
                <a:solidFill>
                  <a:srgbClr val="7F7F7F"/>
                </a:solidFill>
                <a:ea typeface="MS PGothic" pitchFamily="34" charset="-128"/>
              </a:rPr>
              <a:t>Accommodation – access to benefit package in non-discriminatory manner </a:t>
            </a:r>
            <a:r>
              <a:rPr lang="en-CA" sz="2000" dirty="0">
                <a:solidFill>
                  <a:srgbClr val="7F7F7F"/>
                </a:solidFill>
                <a:ea typeface="MS PGothic" pitchFamily="34" charset="-128"/>
              </a:rPr>
              <a:t>- </a:t>
            </a:r>
            <a:r>
              <a:rPr lang="en-CA" sz="2000" dirty="0"/>
              <a:t>women who are on medical leave due to pregnancy are entitled to the same benefits as other workers on sick leave - </a:t>
            </a:r>
            <a:r>
              <a:rPr lang="en-CA" sz="2000" i="1" dirty="0"/>
              <a:t>Alberta Hospital Association v. Parcels</a:t>
            </a:r>
            <a:r>
              <a:rPr lang="en-CA" sz="2000" dirty="0"/>
              <a:t> (1992) 17 C.H.R.R. D/167 (Alta. Q.B.)</a:t>
            </a:r>
            <a:endParaRPr lang="en-CA" sz="2000" dirty="0">
              <a:solidFill>
                <a:srgbClr val="7F7F7F"/>
              </a:solidFill>
              <a:ea typeface="MS PGothic" pitchFamily="34" charset="-128"/>
            </a:endParaRPr>
          </a:p>
          <a:p>
            <a:endParaRPr lang="en-CA"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32</a:t>
            </a:fld>
            <a:endParaRPr lang="en-US"/>
          </a:p>
        </p:txBody>
      </p:sp>
    </p:spTree>
    <p:extLst>
      <p:ext uri="{BB962C8B-B14F-4D97-AF65-F5344CB8AC3E}">
        <p14:creationId xmlns:p14="http://schemas.microsoft.com/office/powerpoint/2010/main" val="630680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Make inquiries – For example, </a:t>
            </a:r>
            <a:r>
              <a:rPr lang="en-CA" baseline="0" dirty="0"/>
              <a:t>if an</a:t>
            </a:r>
            <a:r>
              <a:rPr lang="en-CA" dirty="0"/>
              <a:t> employer perceives that an employee is absent due to a protected ground, the employer is obliged to make appropriate inquiries and ensure that the employee is aware that the employer is willing to engage in the accommodation process. Certain disabilities may not be acknowledged or understood by the affected individual</a:t>
            </a:r>
            <a:r>
              <a:rPr lang="en-CA" baseline="0" dirty="0"/>
              <a:t>. E</a:t>
            </a:r>
            <a:r>
              <a:rPr lang="en-CA" dirty="0"/>
              <a:t>xample, an employee who is addicted to drugs or alcohol may not recognize their addiction. Example, an employee who</a:t>
            </a:r>
            <a:r>
              <a:rPr lang="en-CA" baseline="0" dirty="0"/>
              <a:t> is suffering from a mental illness may be reluctant to report it because of the associated stigma.</a:t>
            </a:r>
            <a:endParaRPr lang="en-US" dirty="0"/>
          </a:p>
        </p:txBody>
      </p:sp>
      <p:sp>
        <p:nvSpPr>
          <p:cNvPr id="4" name="Footer Placeholder 3"/>
          <p:cNvSpPr>
            <a:spLocks noGrp="1"/>
          </p:cNvSpPr>
          <p:nvPr>
            <p:ph type="ftr" sz="quarter" idx="10"/>
          </p:nvPr>
        </p:nvSpPr>
        <p:spPr/>
        <p:txBody>
          <a:bodyPr/>
          <a:lstStyle/>
          <a:p>
            <a:r>
              <a:rPr lang="en-US"/>
              <a:t>Course Developed by Melissa Luhtanen, J.D., LuhtanenLaw@gmail.com</a:t>
            </a:r>
          </a:p>
        </p:txBody>
      </p:sp>
      <p:sp>
        <p:nvSpPr>
          <p:cNvPr id="5" name="Slide Number Placeholder 4"/>
          <p:cNvSpPr>
            <a:spLocks noGrp="1"/>
          </p:cNvSpPr>
          <p:nvPr>
            <p:ph type="sldNum" sz="quarter" idx="11"/>
          </p:nvPr>
        </p:nvSpPr>
        <p:spPr/>
        <p:txBody>
          <a:bodyPr/>
          <a:lstStyle/>
          <a:p>
            <a:fld id="{2667BD19-1F31-6A46-AB01-E8E556A3A02B}" type="slidenum">
              <a:rPr lang="en-US" smtClean="0"/>
              <a:t>34</a:t>
            </a:fld>
            <a:endParaRPr lang="en-US"/>
          </a:p>
        </p:txBody>
      </p:sp>
      <p:sp>
        <p:nvSpPr>
          <p:cNvPr id="6" name="Date Placeholder 5"/>
          <p:cNvSpPr>
            <a:spLocks noGrp="1"/>
          </p:cNvSpPr>
          <p:nvPr>
            <p:ph type="dt" idx="12"/>
          </p:nvPr>
        </p:nvSpPr>
        <p:spPr/>
        <p:txBody>
          <a:bodyPr/>
          <a:lstStyle/>
          <a:p>
            <a:fld id="{B3357AE4-A8E3-3B4B-BB38-FA5501A7DC43}" type="datetime3">
              <a:rPr lang="en-CA" smtClean="0"/>
              <a:t>5 September 2018</a:t>
            </a:fld>
            <a:endParaRPr lang="en-US"/>
          </a:p>
        </p:txBody>
      </p:sp>
    </p:spTree>
    <p:extLst>
      <p:ext uri="{BB962C8B-B14F-4D97-AF65-F5344CB8AC3E}">
        <p14:creationId xmlns:p14="http://schemas.microsoft.com/office/powerpoint/2010/main" val="136168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Protects various rights and freedoms from government action only – differs from human</a:t>
            </a:r>
            <a:r>
              <a:rPr lang="en-CA" baseline="0" dirty="0"/>
              <a:t> rights legislation which </a:t>
            </a:r>
            <a:r>
              <a:rPr lang="en-CA" dirty="0"/>
              <a:t>protect individuals from discriminatory treatment by the government and the private sector</a:t>
            </a:r>
          </a:p>
          <a:p>
            <a:r>
              <a:rPr lang="en-CA" dirty="0"/>
              <a:t>Guarantees specific rights and freedoms,</a:t>
            </a:r>
            <a:r>
              <a:rPr lang="en-CA" baseline="0" dirty="0"/>
              <a:t> </a:t>
            </a:r>
            <a:r>
              <a:rPr lang="en-CA" dirty="0"/>
              <a:t>subject to reasonable limits prescribed by law that can be demonstrated</a:t>
            </a:r>
            <a:r>
              <a:rPr lang="en-CA" baseline="0" dirty="0"/>
              <a:t> to be justified</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CA" dirty="0"/>
              <a:t>Fundamental freedoms include freedom</a:t>
            </a:r>
            <a:r>
              <a:rPr lang="en-CA" baseline="0" dirty="0"/>
              <a:t> of </a:t>
            </a:r>
            <a:r>
              <a:rPr lang="en-CA" dirty="0"/>
              <a:t>conscience</a:t>
            </a:r>
            <a:r>
              <a:rPr lang="en-CA" baseline="0" dirty="0"/>
              <a:t>, religion; freedom of </a:t>
            </a:r>
            <a:r>
              <a:rPr lang="en-CA" dirty="0"/>
              <a:t>thought, belief, opinion and expression; peaceful assembly and association</a:t>
            </a:r>
            <a:r>
              <a:rPr lang="en-CA" baseline="0" dirty="0"/>
              <a:t> </a:t>
            </a:r>
          </a:p>
          <a:p>
            <a:pPr marL="171450" indent="-171450">
              <a:buFontTx/>
              <a:buChar char="-"/>
            </a:pPr>
            <a:r>
              <a:rPr lang="en-CA" dirty="0"/>
              <a:t>Democratic</a:t>
            </a:r>
            <a:r>
              <a:rPr lang="en-CA" baseline="0" dirty="0"/>
              <a:t> rights are primarily the </a:t>
            </a:r>
            <a:r>
              <a:rPr lang="en-CA" dirty="0"/>
              <a:t>right of </a:t>
            </a:r>
            <a:r>
              <a:rPr lang="en-CA" u="sng" dirty="0"/>
              <a:t>Canadian citizens </a:t>
            </a:r>
            <a:r>
              <a:rPr lang="en-CA" dirty="0"/>
              <a:t>to vote</a:t>
            </a:r>
            <a:r>
              <a:rPr lang="en-CA" baseline="0" dirty="0"/>
              <a:t> </a:t>
            </a:r>
            <a:r>
              <a:rPr lang="en-CA" dirty="0"/>
              <a:t>and to be qualified for membership</a:t>
            </a:r>
            <a:r>
              <a:rPr lang="en-CA" baseline="0" dirty="0"/>
              <a:t> in Parliament or Legislative Assembly</a:t>
            </a:r>
          </a:p>
          <a:p>
            <a:pPr marL="171450" indent="-171450">
              <a:buFontTx/>
              <a:buChar char="-"/>
            </a:pPr>
            <a:r>
              <a:rPr lang="en-CA" baseline="0" dirty="0"/>
              <a:t>Mobility rights – rights of </a:t>
            </a:r>
            <a:r>
              <a:rPr lang="en-CA" u="sng" baseline="0" dirty="0"/>
              <a:t>Canadian </a:t>
            </a:r>
            <a:r>
              <a:rPr lang="en-CA" u="sng" dirty="0"/>
              <a:t>citizens </a:t>
            </a:r>
            <a:r>
              <a:rPr lang="en-CA" dirty="0"/>
              <a:t>to enter, remain in and leave Canada and right of </a:t>
            </a:r>
            <a:r>
              <a:rPr lang="en-CA" u="sng" dirty="0"/>
              <a:t>permanent residents</a:t>
            </a:r>
            <a:r>
              <a:rPr lang="en-CA" dirty="0"/>
              <a:t> to reside</a:t>
            </a:r>
            <a:r>
              <a:rPr lang="en-CA" baseline="0" dirty="0"/>
              <a:t> and be employed in all parts of Canada</a:t>
            </a:r>
          </a:p>
          <a:p>
            <a:pPr marL="171450" indent="-171450">
              <a:buFontTx/>
              <a:buChar char="-"/>
            </a:pPr>
            <a:r>
              <a:rPr lang="en-CA" baseline="0" dirty="0"/>
              <a:t>Legal rights – most challenges to government action – includes life, liberty and security of the person, unreasonable search and seizure; not to be arbitrarily detained, rights upon arrest, procedural rights when arrested on criminal matter; cruel and unusual punishment; self-incrimination; interpreters</a:t>
            </a:r>
          </a:p>
          <a:p>
            <a:pPr marL="171450" indent="-171450">
              <a:buFontTx/>
              <a:buChar char="-"/>
            </a:pPr>
            <a:r>
              <a:rPr lang="en-CA" baseline="0" dirty="0"/>
              <a:t>Equality rights – similar to provincial/territorial laws, protects </a:t>
            </a:r>
            <a:r>
              <a:rPr lang="en-CA" dirty="0"/>
              <a:t>right to the equal protection and equal benefit of the law without discrimination based on race, national or ethnic origin, colour, religion, sex, age or mental or physical disability.</a:t>
            </a:r>
          </a:p>
          <a:p>
            <a:endParaRPr lang="en-US"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5</a:t>
            </a:fld>
            <a:endParaRPr lang="en-US"/>
          </a:p>
        </p:txBody>
      </p:sp>
    </p:spTree>
    <p:extLst>
      <p:ext uri="{BB962C8B-B14F-4D97-AF65-F5344CB8AC3E}">
        <p14:creationId xmlns:p14="http://schemas.microsoft.com/office/powerpoint/2010/main" val="533218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Tx/>
              <a:buChar char="-"/>
            </a:pPr>
            <a:r>
              <a:rPr lang="en-CA" dirty="0"/>
              <a:t>Request</a:t>
            </a:r>
            <a:r>
              <a:rPr lang="en-CA" baseline="0" dirty="0"/>
              <a:t> should explain the protected grounds under which accommodation required – i.e. disability, religious beliefs, maternity leave, etc.</a:t>
            </a:r>
          </a:p>
          <a:p>
            <a:pPr marL="173422" indent="-173422">
              <a:buFontTx/>
              <a:buChar char="-"/>
            </a:pPr>
            <a:r>
              <a:rPr lang="en-CA" baseline="0" dirty="0"/>
              <a:t>Supporting documentation would include medical information to support accommodation based on disability </a:t>
            </a:r>
            <a:r>
              <a:rPr lang="mr-IN" baseline="0" dirty="0"/>
              <a:t>–</a:t>
            </a:r>
            <a:r>
              <a:rPr lang="en-CA" baseline="0" dirty="0"/>
              <a:t> which may not include diagnosis</a:t>
            </a:r>
          </a:p>
          <a:p>
            <a:pPr marL="173422" indent="-173422">
              <a:buFontTx/>
              <a:buChar char="-"/>
            </a:pPr>
            <a:r>
              <a:rPr lang="en-CA" baseline="0" dirty="0"/>
              <a:t>Employee may not be able to advise how long accommodation required - could be </a:t>
            </a:r>
            <a:r>
              <a:rPr lang="en-CA" baseline="0" dirty="0" err="1"/>
              <a:t>intermitant</a:t>
            </a:r>
            <a:r>
              <a:rPr lang="en-CA" baseline="0" dirty="0"/>
              <a:t>, short-term or long-term</a:t>
            </a:r>
          </a:p>
          <a:p>
            <a:endParaRPr lang="en-CA" baseline="0" dirty="0"/>
          </a:p>
          <a:p>
            <a:pPr marL="173422" indent="-173422">
              <a:buFontTx/>
              <a:buChar char="-"/>
            </a:pPr>
            <a:endParaRPr lang="en-CA" baseline="0" dirty="0"/>
          </a:p>
          <a:p>
            <a:endParaRPr lang="en-CA" baseline="0" dirty="0"/>
          </a:p>
          <a:p>
            <a:pPr marL="173422" indent="-173422">
              <a:buFontTx/>
              <a:buChar char="-"/>
            </a:pPr>
            <a:endParaRPr lang="en-CA"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35</a:t>
            </a:fld>
            <a:endParaRPr lang="en-US"/>
          </a:p>
        </p:txBody>
      </p:sp>
    </p:spTree>
    <p:extLst>
      <p:ext uri="{BB962C8B-B14F-4D97-AF65-F5344CB8AC3E}">
        <p14:creationId xmlns:p14="http://schemas.microsoft.com/office/powerpoint/2010/main" val="4108448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a paper trail of all interactions, and document discussions, agreements and notices</a:t>
            </a:r>
          </a:p>
          <a:p>
            <a:r>
              <a:rPr lang="en-US" dirty="0"/>
              <a:t>Have forms for performance reviews and warning letters</a:t>
            </a:r>
          </a:p>
          <a:p>
            <a:endParaRPr lang="en-US" dirty="0"/>
          </a:p>
        </p:txBody>
      </p:sp>
      <p:sp>
        <p:nvSpPr>
          <p:cNvPr id="4" name="Footer Placeholder 3"/>
          <p:cNvSpPr>
            <a:spLocks noGrp="1"/>
          </p:cNvSpPr>
          <p:nvPr>
            <p:ph type="ftr" sz="quarter" idx="10"/>
          </p:nvPr>
        </p:nvSpPr>
        <p:spPr/>
        <p:txBody>
          <a:bodyPr/>
          <a:lstStyle/>
          <a:p>
            <a:r>
              <a:rPr lang="en-US"/>
              <a:t>Course Developed by Melissa Luhtanen, J.D., LuhtanenLaw@gmail.com</a:t>
            </a:r>
          </a:p>
        </p:txBody>
      </p:sp>
      <p:sp>
        <p:nvSpPr>
          <p:cNvPr id="5" name="Slide Number Placeholder 4"/>
          <p:cNvSpPr>
            <a:spLocks noGrp="1"/>
          </p:cNvSpPr>
          <p:nvPr>
            <p:ph type="sldNum" sz="quarter" idx="11"/>
          </p:nvPr>
        </p:nvSpPr>
        <p:spPr/>
        <p:txBody>
          <a:bodyPr/>
          <a:lstStyle/>
          <a:p>
            <a:fld id="{2667BD19-1F31-6A46-AB01-E8E556A3A02B}" type="slidenum">
              <a:rPr lang="en-US" smtClean="0"/>
              <a:t>37</a:t>
            </a:fld>
            <a:endParaRPr lang="en-US"/>
          </a:p>
        </p:txBody>
      </p:sp>
      <p:sp>
        <p:nvSpPr>
          <p:cNvPr id="6" name="Date Placeholder 5"/>
          <p:cNvSpPr>
            <a:spLocks noGrp="1"/>
          </p:cNvSpPr>
          <p:nvPr>
            <p:ph type="dt" idx="12"/>
          </p:nvPr>
        </p:nvSpPr>
        <p:spPr/>
        <p:txBody>
          <a:bodyPr/>
          <a:lstStyle/>
          <a:p>
            <a:fld id="{97A45C59-C888-6241-A788-E0E66198A8E2}" type="datetime3">
              <a:rPr lang="en-CA" smtClean="0"/>
              <a:t>5 September 2018</a:t>
            </a:fld>
            <a:endParaRPr lang="en-US"/>
          </a:p>
        </p:txBody>
      </p:sp>
    </p:spTree>
    <p:extLst>
      <p:ext uri="{BB962C8B-B14F-4D97-AF65-F5344CB8AC3E}">
        <p14:creationId xmlns:p14="http://schemas.microsoft.com/office/powerpoint/2010/main" val="309422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Legislation that applies depends upon jurisdiction in which person</a:t>
            </a:r>
            <a:r>
              <a:rPr lang="en-CA" baseline="0" dirty="0"/>
              <a:t> resides or government that regulates your business</a:t>
            </a:r>
          </a:p>
          <a:p>
            <a:pPr marL="171450" indent="-171450">
              <a:buFontTx/>
              <a:buChar char="-"/>
            </a:pPr>
            <a:r>
              <a:rPr lang="en-CA" baseline="0" dirty="0"/>
              <a:t>CHRA applies to federally regulated businesses such as banks, air transportation, telecommunications and employees of such businesses;</a:t>
            </a:r>
          </a:p>
          <a:p>
            <a:pPr marL="171450" indent="-171450">
              <a:buFontTx/>
              <a:buChar char="-"/>
            </a:pPr>
            <a:r>
              <a:rPr lang="en-CA" baseline="0" dirty="0"/>
              <a:t>Provincial legislation (AHRA) applies to business regulated by provincial/territorial governments such as provincial employers, businesses or government orgs offering goods, services facilities customarily available to the public</a:t>
            </a:r>
            <a:endParaRPr lang="en-CA" dirty="0"/>
          </a:p>
          <a:p>
            <a:endParaRPr lang="en-US"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6</a:t>
            </a:fld>
            <a:endParaRPr lang="en-US"/>
          </a:p>
        </p:txBody>
      </p:sp>
    </p:spTree>
    <p:extLst>
      <p:ext uri="{BB962C8B-B14F-4D97-AF65-F5344CB8AC3E}">
        <p14:creationId xmlns:p14="http://schemas.microsoft.com/office/powerpoint/2010/main" val="216447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7</a:t>
            </a:fld>
            <a:endParaRPr lang="en-US"/>
          </a:p>
        </p:txBody>
      </p:sp>
    </p:spTree>
    <p:extLst>
      <p:ext uri="{BB962C8B-B14F-4D97-AF65-F5344CB8AC3E}">
        <p14:creationId xmlns:p14="http://schemas.microsoft.com/office/powerpoint/2010/main" val="3031014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dirty="0"/>
              <a:t>-HRC</a:t>
            </a:r>
            <a:r>
              <a:rPr lang="en-CA" baseline="0" dirty="0"/>
              <a:t> decisions, guides, interpretative bulletins, </a:t>
            </a:r>
            <a:r>
              <a:rPr lang="en-CA" baseline="0" dirty="0" err="1"/>
              <a:t>etc</a:t>
            </a:r>
            <a:r>
              <a:rPr lang="en-CA" baseline="0" dirty="0"/>
              <a:t> published on their websites – </a:t>
            </a:r>
            <a:r>
              <a:rPr lang="en-CA" sz="1200" baseline="0" dirty="0"/>
              <a:t>AHRC  </a:t>
            </a:r>
            <a:r>
              <a:rPr lang="en-CA" sz="1200" dirty="0"/>
              <a:t>see </a:t>
            </a:r>
            <a:r>
              <a:rPr lang="en-CA" sz="1200" dirty="0">
                <a:hlinkClick r:id="rId3"/>
              </a:rPr>
              <a:t>https://www.albertahumanrights.ab.ca/Pages/default.aspx</a:t>
            </a:r>
            <a:r>
              <a:rPr lang="en-CA" sz="1200" dirty="0"/>
              <a:t> under the tab “Employment-Related (on</a:t>
            </a:r>
            <a:r>
              <a:rPr lang="en-CA" sz="1200" baseline="0" dirty="0"/>
              <a:t> your USB)</a:t>
            </a:r>
          </a:p>
          <a:p>
            <a:pPr marL="0" indent="0">
              <a:buFontTx/>
              <a:buNone/>
            </a:pPr>
            <a:r>
              <a:rPr lang="en-CA" sz="1200" baseline="0" dirty="0"/>
              <a:t>- Canadian Court cases </a:t>
            </a:r>
            <a:r>
              <a:rPr lang="en-CA" sz="1200" baseline="0" dirty="0">
                <a:hlinkClick r:id="rId4"/>
              </a:rPr>
              <a:t>–</a:t>
            </a:r>
            <a:r>
              <a:rPr lang="en-CA" sz="1200" baseline="0" dirty="0"/>
              <a:t> </a:t>
            </a:r>
            <a:r>
              <a:rPr lang="en-CA" sz="1200" baseline="0" dirty="0" err="1"/>
              <a:t>CanLII</a:t>
            </a:r>
            <a:r>
              <a:rPr lang="en-CA" sz="1200" baseline="0" dirty="0"/>
              <a:t> decisions </a:t>
            </a:r>
            <a:r>
              <a:rPr lang="en-CA" sz="1200" dirty="0">
                <a:hlinkClick r:id="rId4"/>
              </a:rPr>
              <a:t>https://www.canlii.org/en/</a:t>
            </a:r>
            <a:r>
              <a:rPr lang="en-CA" sz="1200" dirty="0"/>
              <a:t> - takes</a:t>
            </a:r>
            <a:r>
              <a:rPr lang="en-CA" sz="1200" baseline="0" dirty="0"/>
              <a:t> some skill to search – there is guide on website and law librarians are also very familiar with searching this site</a:t>
            </a:r>
            <a:endParaRPr lang="en-CA"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8</a:t>
            </a:fld>
            <a:endParaRPr lang="en-US"/>
          </a:p>
        </p:txBody>
      </p:sp>
    </p:spTree>
    <p:extLst>
      <p:ext uri="{BB962C8B-B14F-4D97-AF65-F5344CB8AC3E}">
        <p14:creationId xmlns:p14="http://schemas.microsoft.com/office/powerpoint/2010/main" val="14333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dirty="0"/>
              <a:t>See Alberta Government’s, </a:t>
            </a:r>
            <a:r>
              <a:rPr lang="en-CA" sz="1200" i="1" dirty="0"/>
              <a:t>An Employee’s Guide to Employment Rules </a:t>
            </a:r>
            <a:r>
              <a:rPr lang="en-CA" sz="1200" i="1" dirty="0">
                <a:hlinkClick r:id="rId3"/>
              </a:rPr>
              <a:t>https://alis.alberta.ca/media/1588/employersguide.pdf</a:t>
            </a:r>
            <a:r>
              <a:rPr lang="en-CA" sz="1200" i="1" dirty="0"/>
              <a:t>  </a:t>
            </a:r>
            <a:r>
              <a:rPr lang="en-CA" sz="1200" dirty="0"/>
              <a:t>(2013)</a:t>
            </a:r>
          </a:p>
          <a:p>
            <a:r>
              <a:rPr lang="en-CA" sz="1200" dirty="0"/>
              <a:t>- ESC - </a:t>
            </a:r>
            <a:r>
              <a:rPr lang="en-CA" sz="1200" kern="1200" dirty="0">
                <a:solidFill>
                  <a:schemeClr val="tx1"/>
                </a:solidFill>
                <a:effectLst/>
                <a:latin typeface="+mn-lt"/>
                <a:ea typeface="+mn-ea"/>
                <a:cs typeface="+mn-cs"/>
              </a:rPr>
              <a:t>Alberta’s labour laws outline the rights and responsibilities of employers, employees and trade unions in labour relations matters. Most employees in the province are subject to Code</a:t>
            </a:r>
            <a:r>
              <a:rPr lang="en-CA" sz="1200" kern="1200" baseline="0" dirty="0">
                <a:solidFill>
                  <a:schemeClr val="tx1"/>
                </a:solidFill>
                <a:effectLst/>
                <a:latin typeface="+mn-lt"/>
                <a:ea typeface="+mn-ea"/>
                <a:cs typeface="+mn-cs"/>
              </a:rPr>
              <a:t> but excludes </a:t>
            </a:r>
            <a:r>
              <a:rPr lang="en-CA" sz="1200" kern="1200" dirty="0">
                <a:solidFill>
                  <a:schemeClr val="tx1"/>
                </a:solidFill>
                <a:effectLst/>
                <a:latin typeface="+mn-lt"/>
                <a:ea typeface="+mn-ea"/>
                <a:cs typeface="+mn-cs"/>
              </a:rPr>
              <a:t>professionals, workers employed in a managerial labour capacity, employers and employees in farming and ranching, employees and employers in industries subject to federal legislation. Specific legislation also exists for provincial public </a:t>
            </a:r>
          </a:p>
          <a:p>
            <a:r>
              <a:rPr lang="en-CA" sz="1200" kern="1200" dirty="0">
                <a:solidFill>
                  <a:schemeClr val="tx1"/>
                </a:solidFill>
                <a:effectLst/>
                <a:latin typeface="+mn-lt"/>
                <a:ea typeface="+mn-ea"/>
                <a:cs typeface="+mn-cs"/>
              </a:rPr>
              <a:t>servants, police officers and some post-secondary institutions.</a:t>
            </a:r>
          </a:p>
          <a:p>
            <a:r>
              <a:rPr lang="en-CA" sz="1200" dirty="0"/>
              <a:t>- PIPA</a:t>
            </a:r>
            <a:r>
              <a:rPr lang="en-CA" sz="1200" baseline="0" dirty="0"/>
              <a:t> – </a:t>
            </a:r>
            <a:r>
              <a:rPr lang="en-CA" sz="1200" kern="1200" baseline="0" dirty="0">
                <a:solidFill>
                  <a:schemeClr val="tx1"/>
                </a:solidFill>
                <a:effectLst/>
                <a:latin typeface="+mn-lt"/>
                <a:ea typeface="+mn-ea"/>
                <a:cs typeface="+mn-cs"/>
              </a:rPr>
              <a:t>affects </a:t>
            </a:r>
            <a:r>
              <a:rPr lang="en-CA" sz="1200" kern="1200" dirty="0">
                <a:solidFill>
                  <a:schemeClr val="tx1"/>
                </a:solidFill>
                <a:effectLst/>
                <a:latin typeface="+mn-lt"/>
                <a:ea typeface="+mn-ea"/>
                <a:cs typeface="+mn-cs"/>
              </a:rPr>
              <a:t>private sector employers, outlines the collection, use, disclosure and sharing of personal information about applicants and employees. While you may need to collect, use and disclose certain personal information, you must, according to privacy legislation, explain the reason for collecting the information and how it may be used or disclosed.</a:t>
            </a:r>
          </a:p>
          <a:p>
            <a:r>
              <a:rPr lang="en-CA" dirty="0"/>
              <a:t>- OH&amp;SA</a:t>
            </a:r>
            <a:r>
              <a:rPr lang="en-CA" baseline="0" dirty="0"/>
              <a:t> - </a:t>
            </a:r>
            <a:r>
              <a:rPr lang="en-CA" dirty="0">
                <a:effectLst/>
                <a:latin typeface="Arial"/>
              </a:rPr>
              <a:t>To meet the requirements, you must identify, assess and take action to eliminate hazards in your workplace, even if those hazards are not identified in</a:t>
            </a:r>
            <a:r>
              <a:rPr lang="en-CA" baseline="0" dirty="0">
                <a:effectLst/>
                <a:latin typeface="Arial"/>
              </a:rPr>
              <a:t> legislation. </a:t>
            </a:r>
            <a:r>
              <a:rPr lang="en-CA" dirty="0">
                <a:effectLst/>
                <a:latin typeface="Arial"/>
              </a:rPr>
              <a:t>Hazards, whether physical, chemical, biological or </a:t>
            </a:r>
          </a:p>
          <a:p>
            <a:r>
              <a:rPr lang="en-CA" dirty="0">
                <a:effectLst/>
                <a:latin typeface="Arial"/>
              </a:rPr>
              <a:t>psychosocial, are any situation, condition or thing that may endanger a worker’s immediate or long-term health and safety. </a:t>
            </a:r>
          </a:p>
          <a:p>
            <a:r>
              <a:rPr lang="en-CA" dirty="0">
                <a:effectLst/>
                <a:latin typeface="Arial"/>
              </a:rPr>
              <a:t>- WCA</a:t>
            </a:r>
            <a:r>
              <a:rPr lang="en-CA" baseline="0" dirty="0">
                <a:effectLst/>
                <a:latin typeface="Arial"/>
              </a:rPr>
              <a:t> - </a:t>
            </a:r>
            <a:r>
              <a:rPr lang="en-CA" sz="1200" kern="1200" dirty="0">
                <a:solidFill>
                  <a:schemeClr val="tx1"/>
                </a:solidFill>
                <a:effectLst/>
                <a:latin typeface="+mn-lt"/>
                <a:ea typeface="+mn-ea"/>
                <a:cs typeface="+mn-cs"/>
              </a:rPr>
              <a:t>Most Alberta employers are required to protect themselves and their employees by providing liability and disability insurance for work-related injuries and illness. Coverage is provided through the Workers’ Compensation Board of Alberta (WCB), which pays an injured worker’s disability payments and medical expenses whether or not that worker was responsible for the work-related injury, assists with the worker’s treatment program, helps injured workers gradually return to their regular jobs through modified work programs </a:t>
            </a:r>
          </a:p>
          <a:p>
            <a:endParaRPr lang="en-US"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9</a:t>
            </a:fld>
            <a:endParaRPr lang="en-US"/>
          </a:p>
        </p:txBody>
      </p:sp>
    </p:spTree>
    <p:extLst>
      <p:ext uri="{BB962C8B-B14F-4D97-AF65-F5344CB8AC3E}">
        <p14:creationId xmlns:p14="http://schemas.microsoft.com/office/powerpoint/2010/main" val="346973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Course Developed by Melissa Luhtanen, J.D., LuhtanenLaw@gmail.com</a:t>
            </a:r>
          </a:p>
        </p:txBody>
      </p:sp>
      <p:sp>
        <p:nvSpPr>
          <p:cNvPr id="5" name="Slide Number Placeholder 4"/>
          <p:cNvSpPr>
            <a:spLocks noGrp="1"/>
          </p:cNvSpPr>
          <p:nvPr>
            <p:ph type="sldNum" sz="quarter" idx="11"/>
          </p:nvPr>
        </p:nvSpPr>
        <p:spPr/>
        <p:txBody>
          <a:bodyPr/>
          <a:lstStyle/>
          <a:p>
            <a:fld id="{2667BD19-1F31-6A46-AB01-E8E556A3A02B}" type="slidenum">
              <a:rPr lang="en-US" smtClean="0"/>
              <a:t>12</a:t>
            </a:fld>
            <a:endParaRPr lang="en-US"/>
          </a:p>
        </p:txBody>
      </p:sp>
      <p:sp>
        <p:nvSpPr>
          <p:cNvPr id="6" name="Date Placeholder 5"/>
          <p:cNvSpPr>
            <a:spLocks noGrp="1"/>
          </p:cNvSpPr>
          <p:nvPr>
            <p:ph type="dt" idx="12"/>
          </p:nvPr>
        </p:nvSpPr>
        <p:spPr/>
        <p:txBody>
          <a:bodyPr/>
          <a:lstStyle/>
          <a:p>
            <a:fld id="{7CF27AD0-D2EB-0947-BC62-04011D64212B}" type="datetime3">
              <a:rPr lang="en-CA" smtClean="0"/>
              <a:t>5 September 2018</a:t>
            </a:fld>
            <a:endParaRPr lang="en-US"/>
          </a:p>
        </p:txBody>
      </p:sp>
    </p:spTree>
    <p:extLst>
      <p:ext uri="{BB962C8B-B14F-4D97-AF65-F5344CB8AC3E}">
        <p14:creationId xmlns:p14="http://schemas.microsoft.com/office/powerpoint/2010/main" val="59968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AHRC statistics show that the</a:t>
            </a:r>
            <a:r>
              <a:rPr lang="en-CA" baseline="0" dirty="0"/>
              <a:t> highest percentage</a:t>
            </a:r>
            <a:r>
              <a:rPr lang="en-CA" dirty="0"/>
              <a:t> of the complaints</a:t>
            </a:r>
            <a:r>
              <a:rPr lang="en-CA" baseline="0" dirty="0"/>
              <a:t> received by the AHRC are based on discrimination based on physical disability, followed next by gender, then race/colour, ancestry; mental disability and family/marital status. See AHRC website</a:t>
            </a:r>
            <a:r>
              <a:rPr lang="en-US" dirty="0"/>
              <a:t> https://www.albertahumanrights.ab.ca/about/statistics/Pages/grounds.aspx</a:t>
            </a:r>
            <a:endParaRPr lang="en-CA"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18</a:t>
            </a:fld>
            <a:endParaRPr lang="en-US"/>
          </a:p>
        </p:txBody>
      </p:sp>
    </p:spTree>
    <p:extLst>
      <p:ext uri="{BB962C8B-B14F-4D97-AF65-F5344CB8AC3E}">
        <p14:creationId xmlns:p14="http://schemas.microsoft.com/office/powerpoint/2010/main" val="4006172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CA" dirty="0"/>
              <a:t>Almost</a:t>
            </a:r>
            <a:r>
              <a:rPr lang="en-CA" baseline="0" dirty="0"/>
              <a:t> 85% of the complaints made to the AHRC are based on discrimination in the area of employment.</a:t>
            </a:r>
            <a:endParaRPr lang="en-CA" dirty="0"/>
          </a:p>
          <a:p>
            <a:endParaRPr lang="en-CA" baseline="0" dirty="0"/>
          </a:p>
          <a:p>
            <a:r>
              <a:rPr lang="en-US" dirty="0"/>
              <a:t>see https://www.albertahumanrights.ab.ca/about/statistics/Pages/sections.aspx</a:t>
            </a:r>
            <a:endParaRPr lang="en-CA" dirty="0"/>
          </a:p>
        </p:txBody>
      </p:sp>
      <p:sp>
        <p:nvSpPr>
          <p:cNvPr id="4" name="Footer Placeholder 3"/>
          <p:cNvSpPr>
            <a:spLocks noGrp="1"/>
          </p:cNvSpPr>
          <p:nvPr>
            <p:ph type="ftr" sz="quarter" idx="10"/>
          </p:nvPr>
        </p:nvSpPr>
        <p:spPr/>
        <p:txBody>
          <a:bodyPr/>
          <a:lstStyle/>
          <a:p>
            <a:r>
              <a:rPr lang="en-US"/>
              <a:t>Course Developed by Melissa Luhtanen, J.D., Alberta Civil Liberties Research Centre</a:t>
            </a:r>
          </a:p>
        </p:txBody>
      </p:sp>
      <p:sp>
        <p:nvSpPr>
          <p:cNvPr id="5" name="Slide Number Placeholder 4"/>
          <p:cNvSpPr>
            <a:spLocks noGrp="1"/>
          </p:cNvSpPr>
          <p:nvPr>
            <p:ph type="sldNum" sz="quarter" idx="11"/>
          </p:nvPr>
        </p:nvSpPr>
        <p:spPr/>
        <p:txBody>
          <a:bodyPr/>
          <a:lstStyle/>
          <a:p>
            <a:fld id="{2667BD19-1F31-6A46-AB01-E8E556A3A02B}" type="slidenum">
              <a:rPr lang="en-US" smtClean="0"/>
              <a:t>19</a:t>
            </a:fld>
            <a:endParaRPr lang="en-US"/>
          </a:p>
        </p:txBody>
      </p:sp>
    </p:spTree>
    <p:extLst>
      <p:ext uri="{BB962C8B-B14F-4D97-AF65-F5344CB8AC3E}">
        <p14:creationId xmlns:p14="http://schemas.microsoft.com/office/powerpoint/2010/main" val="1306054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chemeClr val="accent1">
                <a:lumMod val="40000"/>
                <a:lumOff val="60000"/>
              </a:schemeClr>
            </a:gs>
            <a:gs pos="25000">
              <a:schemeClr val="accent1">
                <a:lumMod val="60000"/>
                <a:lumOff val="40000"/>
              </a:schemeClr>
            </a:gs>
            <a:gs pos="100000">
              <a:schemeClr val="accent1">
                <a:lumMod val="75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4" name="Picture 8" descr="ACLRC-logo-A-whi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64388" y="5229225"/>
            <a:ext cx="1655762" cy="149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p:cNvSpPr>
            <a:spLocks noGrp="1"/>
          </p:cNvSpPr>
          <p:nvPr>
            <p:ph type="ctrTitle"/>
          </p:nvPr>
        </p:nvSpPr>
        <p:spPr>
          <a:xfrm>
            <a:off x="533400" y="1371600"/>
            <a:ext cx="7851648" cy="1828800"/>
          </a:xfrm>
          <a:ln>
            <a:noFill/>
          </a:ln>
        </p:spPr>
        <p:txBody>
          <a:bodyPr tIns="0" rIns="18288">
            <a:normAutofit/>
          </a:bodyPr>
          <a:lstStyle>
            <a:lvl1pPr algn="r" rtl="0">
              <a:spcBef>
                <a:spcPct val="0"/>
              </a:spcBef>
              <a:buNone/>
              <a:defRPr sz="5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sz="2400">
                <a:solidFill>
                  <a:schemeClr val="tx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91845455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sz="44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935163"/>
            <a:ext cx="6635080" cy="4389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E2656AF6-D620-8941-A45A-162350D2F80B}" type="datetime1">
              <a:rPr lang="en-CA" smtClean="0"/>
              <a:t>2018-09-05</a:t>
            </a:fld>
            <a:endParaRPr lang="en-US"/>
          </a:p>
        </p:txBody>
      </p:sp>
      <p:sp>
        <p:nvSpPr>
          <p:cNvPr id="6" name="Footer Placeholder 4"/>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385702761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6629400" y="914401"/>
            <a:ext cx="2057400" cy="4098775"/>
          </a:xfrm>
        </p:spPr>
        <p:txBody>
          <a:bodyPr vert="eaVert"/>
          <a:lstStyle>
            <a:lvl1pPr>
              <a:defRPr sz="44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686E83D9-4CB4-954D-8ED5-B837C1BF87AC}" type="datetime1">
              <a:rPr lang="en-CA" smtClean="0"/>
              <a:t>2018-09-05</a:t>
            </a:fld>
            <a:endParaRPr lang="en-US"/>
          </a:p>
        </p:txBody>
      </p:sp>
      <p:sp>
        <p:nvSpPr>
          <p:cNvPr id="6" name="Footer Placeholder 4"/>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387802229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459F938-10ED-4B21-B750-B30788008DFF}" type="datetimeFigureOut">
              <a:rPr lang="en-CA" smtClean="0"/>
              <a:t>2018-09-05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DDB550-C2CF-4802-8FFA-08F8E466F21B}" type="slidenum">
              <a:rPr lang="en-CA" smtClean="0"/>
              <a:t>‹#›</a:t>
            </a:fld>
            <a:endParaRPr lang="en-CA"/>
          </a:p>
        </p:txBody>
      </p:sp>
    </p:spTree>
    <p:extLst>
      <p:ext uri="{BB962C8B-B14F-4D97-AF65-F5344CB8AC3E}">
        <p14:creationId xmlns:p14="http://schemas.microsoft.com/office/powerpoint/2010/main" val="2995830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459F938-10ED-4B21-B750-B30788008DFF}" type="datetimeFigureOut">
              <a:rPr lang="en-CA" smtClean="0"/>
              <a:t>2018-09-05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DDB550-C2CF-4802-8FFA-08F8E466F21B}" type="slidenum">
              <a:rPr lang="en-CA" smtClean="0"/>
              <a:t>‹#›</a:t>
            </a:fld>
            <a:endParaRPr lang="en-CA"/>
          </a:p>
        </p:txBody>
      </p:sp>
    </p:spTree>
    <p:extLst>
      <p:ext uri="{BB962C8B-B14F-4D97-AF65-F5344CB8AC3E}">
        <p14:creationId xmlns:p14="http://schemas.microsoft.com/office/powerpoint/2010/main" val="3396669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59F938-10ED-4B21-B750-B30788008DFF}" type="datetimeFigureOut">
              <a:rPr lang="en-CA" smtClean="0"/>
              <a:t>2018-09-05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DDB550-C2CF-4802-8FFA-08F8E466F21B}" type="slidenum">
              <a:rPr lang="en-CA" smtClean="0"/>
              <a:t>‹#›</a:t>
            </a:fld>
            <a:endParaRPr lang="en-CA"/>
          </a:p>
        </p:txBody>
      </p:sp>
    </p:spTree>
    <p:extLst>
      <p:ext uri="{BB962C8B-B14F-4D97-AF65-F5344CB8AC3E}">
        <p14:creationId xmlns:p14="http://schemas.microsoft.com/office/powerpoint/2010/main" val="379708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459F938-10ED-4B21-B750-B30788008DFF}" type="datetimeFigureOut">
              <a:rPr lang="en-CA" smtClean="0"/>
              <a:t>2018-09-05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DDB550-C2CF-4802-8FFA-08F8E466F21B}" type="slidenum">
              <a:rPr lang="en-CA" smtClean="0"/>
              <a:t>‹#›</a:t>
            </a:fld>
            <a:endParaRPr lang="en-CA"/>
          </a:p>
        </p:txBody>
      </p:sp>
    </p:spTree>
    <p:extLst>
      <p:ext uri="{BB962C8B-B14F-4D97-AF65-F5344CB8AC3E}">
        <p14:creationId xmlns:p14="http://schemas.microsoft.com/office/powerpoint/2010/main" val="3738705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459F938-10ED-4B21-B750-B30788008DFF}" type="datetimeFigureOut">
              <a:rPr lang="en-CA" smtClean="0"/>
              <a:t>2018-09-05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4DDB550-C2CF-4802-8FFA-08F8E466F21B}" type="slidenum">
              <a:rPr lang="en-CA" smtClean="0"/>
              <a:t>‹#›</a:t>
            </a:fld>
            <a:endParaRPr lang="en-CA"/>
          </a:p>
        </p:txBody>
      </p:sp>
    </p:spTree>
    <p:extLst>
      <p:ext uri="{BB962C8B-B14F-4D97-AF65-F5344CB8AC3E}">
        <p14:creationId xmlns:p14="http://schemas.microsoft.com/office/powerpoint/2010/main" val="495867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459F938-10ED-4B21-B750-B30788008DFF}" type="datetimeFigureOut">
              <a:rPr lang="en-CA" smtClean="0"/>
              <a:t>2018-09-05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4DDB550-C2CF-4802-8FFA-08F8E466F21B}" type="slidenum">
              <a:rPr lang="en-CA" smtClean="0"/>
              <a:t>‹#›</a:t>
            </a:fld>
            <a:endParaRPr lang="en-CA"/>
          </a:p>
        </p:txBody>
      </p:sp>
    </p:spTree>
    <p:extLst>
      <p:ext uri="{BB962C8B-B14F-4D97-AF65-F5344CB8AC3E}">
        <p14:creationId xmlns:p14="http://schemas.microsoft.com/office/powerpoint/2010/main" val="369167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9F938-10ED-4B21-B750-B30788008DFF}" type="datetimeFigureOut">
              <a:rPr lang="en-CA" smtClean="0"/>
              <a:t>2018-09-05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4DDB550-C2CF-4802-8FFA-08F8E466F21B}" type="slidenum">
              <a:rPr lang="en-CA" smtClean="0"/>
              <a:t>‹#›</a:t>
            </a:fld>
            <a:endParaRPr lang="en-CA"/>
          </a:p>
        </p:txBody>
      </p:sp>
    </p:spTree>
    <p:extLst>
      <p:ext uri="{BB962C8B-B14F-4D97-AF65-F5344CB8AC3E}">
        <p14:creationId xmlns:p14="http://schemas.microsoft.com/office/powerpoint/2010/main" val="3727249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9F938-10ED-4B21-B750-B30788008DFF}" type="datetimeFigureOut">
              <a:rPr lang="en-CA" smtClean="0"/>
              <a:t>2018-09-05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DDB550-C2CF-4802-8FFA-08F8E466F21B}" type="slidenum">
              <a:rPr lang="en-CA" smtClean="0"/>
              <a:t>‹#›</a:t>
            </a:fld>
            <a:endParaRPr lang="en-CA"/>
          </a:p>
        </p:txBody>
      </p:sp>
    </p:spTree>
    <p:extLst>
      <p:ext uri="{BB962C8B-B14F-4D97-AF65-F5344CB8AC3E}">
        <p14:creationId xmlns:p14="http://schemas.microsoft.com/office/powerpoint/2010/main" val="180950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accent1">
                    <a:lumMod val="75000"/>
                  </a:schemeClr>
                </a:solidFill>
                <a:effectLst/>
                <a:latin typeface="+mj-lt"/>
                <a:ea typeface="+mj-ea"/>
                <a:cs typeface="+mj-cs"/>
              </a:defRPr>
            </a:lvl1pPr>
          </a:lstStyle>
          <a:p>
            <a:r>
              <a:rPr lang="en-US"/>
              <a:t>Click to edit Master 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94F01100-B6BD-CD45-98F7-CF497D3CA23B}" type="datetime1">
              <a:rPr lang="en-CA" smtClean="0"/>
              <a:t>2018-09-05</a:t>
            </a:fld>
            <a:endParaRPr lang="en-US"/>
          </a:p>
        </p:txBody>
      </p:sp>
      <p:sp>
        <p:nvSpPr>
          <p:cNvPr id="6" name="Footer Placeholder 4"/>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404100084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9F938-10ED-4B21-B750-B30788008DFF}" type="datetimeFigureOut">
              <a:rPr lang="en-CA" smtClean="0"/>
              <a:t>2018-09-05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DDB550-C2CF-4802-8FFA-08F8E466F21B}" type="slidenum">
              <a:rPr lang="en-CA" smtClean="0"/>
              <a:t>‹#›</a:t>
            </a:fld>
            <a:endParaRPr lang="en-CA"/>
          </a:p>
        </p:txBody>
      </p:sp>
    </p:spTree>
    <p:extLst>
      <p:ext uri="{BB962C8B-B14F-4D97-AF65-F5344CB8AC3E}">
        <p14:creationId xmlns:p14="http://schemas.microsoft.com/office/powerpoint/2010/main" val="3419070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459F938-10ED-4B21-B750-B30788008DFF}" type="datetimeFigureOut">
              <a:rPr lang="en-CA" smtClean="0"/>
              <a:t>2018-09-05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DDB550-C2CF-4802-8FFA-08F8E466F21B}" type="slidenum">
              <a:rPr lang="en-CA" smtClean="0"/>
              <a:t>‹#›</a:t>
            </a:fld>
            <a:endParaRPr lang="en-CA"/>
          </a:p>
        </p:txBody>
      </p:sp>
    </p:spTree>
    <p:extLst>
      <p:ext uri="{BB962C8B-B14F-4D97-AF65-F5344CB8AC3E}">
        <p14:creationId xmlns:p14="http://schemas.microsoft.com/office/powerpoint/2010/main" val="2748924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459F938-10ED-4B21-B750-B30788008DFF}" type="datetimeFigureOut">
              <a:rPr lang="en-CA" smtClean="0"/>
              <a:t>2018-09-05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DDB550-C2CF-4802-8FFA-08F8E466F21B}" type="slidenum">
              <a:rPr lang="en-CA" smtClean="0"/>
              <a:t>‹#›</a:t>
            </a:fld>
            <a:endParaRPr lang="en-CA"/>
          </a:p>
        </p:txBody>
      </p:sp>
    </p:spTree>
    <p:extLst>
      <p:ext uri="{BB962C8B-B14F-4D97-AF65-F5344CB8AC3E}">
        <p14:creationId xmlns:p14="http://schemas.microsoft.com/office/powerpoint/2010/main" val="195618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chemeClr val="accent1">
                <a:lumMod val="40000"/>
                <a:lumOff val="60000"/>
              </a:schemeClr>
            </a:gs>
            <a:gs pos="25000">
              <a:schemeClr val="accent1">
                <a:lumMod val="60000"/>
                <a:lumOff val="40000"/>
              </a:schemeClr>
            </a:gs>
            <a:gs pos="100000">
              <a:schemeClr val="accent1">
                <a:lumMod val="75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4" name="Picture 8" descr="ACLRC-logo-A-whi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64388" y="5229225"/>
            <a:ext cx="1655762" cy="149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30352" y="1316736"/>
            <a:ext cx="7772400" cy="1362456"/>
          </a:xfrm>
          <a:ln>
            <a:noFill/>
          </a:ln>
        </p:spPr>
        <p:txBody>
          <a:bodyPr tIns="0">
            <a:noAutofit/>
          </a:bodyPr>
          <a:lstStyle>
            <a:lvl1pPr algn="l" rtl="0">
              <a:spcBef>
                <a:spcPct val="0"/>
              </a:spcBef>
              <a:buNone/>
              <a:defRPr lang="en-US" sz="5400" b="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Tree>
    <p:extLst>
      <p:ext uri="{BB962C8B-B14F-4D97-AF65-F5344CB8AC3E}">
        <p14:creationId xmlns:p14="http://schemas.microsoft.com/office/powerpoint/2010/main" val="197770756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accent1">
                    <a:lumMod val="75000"/>
                  </a:schemeClr>
                </a:solidFill>
                <a:effectLst/>
                <a:latin typeface="+mj-lt"/>
                <a:ea typeface="+mj-ea"/>
                <a:cs typeface="+mj-cs"/>
              </a:defRPr>
            </a:lvl1pPr>
          </a:lstStyle>
          <a:p>
            <a:r>
              <a:rPr lang="en-US"/>
              <a:t>Click to edit Master title style</a:t>
            </a:r>
            <a:endParaRPr lang="en-US" dirty="0"/>
          </a:p>
        </p:txBody>
      </p:sp>
      <p:sp>
        <p:nvSpPr>
          <p:cNvPr id="6" name="Date Placeholder 9"/>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7516222E-2533-D745-B470-FEF24B94D96D}" type="datetime1">
              <a:rPr lang="en-CA" smtClean="0"/>
              <a:t>2018-09-05</a:t>
            </a:fld>
            <a:endParaRPr lang="en-US"/>
          </a:p>
        </p:txBody>
      </p:sp>
      <p:sp>
        <p:nvSpPr>
          <p:cNvPr id="7" name="Footer Placeholder 21"/>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230702538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7"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accent1">
                    <a:lumMod val="75000"/>
                  </a:schemeClr>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accent1">
                    <a:lumMod val="75000"/>
                  </a:schemeClr>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accent1">
                    <a:lumMod val="75000"/>
                  </a:schemeClr>
                </a:solidFill>
                <a:effectLst/>
                <a:latin typeface="+mj-lt"/>
                <a:ea typeface="+mj-ea"/>
                <a:cs typeface="+mj-cs"/>
              </a:defRPr>
            </a:lvl1pPr>
          </a:lstStyle>
          <a:p>
            <a:r>
              <a:rPr lang="en-US"/>
              <a:t>Click to edit Master title style</a:t>
            </a:r>
            <a:endParaRPr lang="en-US" dirty="0"/>
          </a:p>
        </p:txBody>
      </p:sp>
      <p:sp>
        <p:nvSpPr>
          <p:cNvPr id="8" name="Date Placeholder 9"/>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9A7DA61B-E709-3143-BC29-7796D42B2F15}" type="datetime1">
              <a:rPr lang="en-CA" smtClean="0"/>
              <a:t>2018-09-05</a:t>
            </a:fld>
            <a:endParaRPr lang="en-US"/>
          </a:p>
        </p:txBody>
      </p:sp>
      <p:sp>
        <p:nvSpPr>
          <p:cNvPr id="9" name="Footer Placeholder 21"/>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149309710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accent1">
                    <a:lumMod val="75000"/>
                  </a:schemeClr>
                </a:solidFill>
                <a:effectLst/>
                <a:latin typeface="+mj-lt"/>
                <a:ea typeface="+mj-ea"/>
                <a:cs typeface="+mj-cs"/>
              </a:defRPr>
            </a:lvl1pPr>
          </a:lstStyle>
          <a:p>
            <a:r>
              <a:rPr lang="en-US"/>
              <a:t>Click to edit Master title style</a:t>
            </a:r>
            <a:endParaRPr lang="en-US" dirty="0"/>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18CFCA99-2B12-E14A-A226-8F77AE6E69FB}" type="datetime1">
              <a:rPr lang="en-CA" smtClean="0"/>
              <a:t>2018-09-05</a:t>
            </a:fld>
            <a:endParaRPr lang="en-US"/>
          </a:p>
        </p:txBody>
      </p:sp>
      <p:sp>
        <p:nvSpPr>
          <p:cNvPr id="5" name="Footer Placeholder 21"/>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55115198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9"/>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F7CFA736-4F6C-3342-BBE5-E56FB7BD0EE0}" type="datetime1">
              <a:rPr lang="en-CA" smtClean="0"/>
              <a:t>2018-09-05</a:t>
            </a:fld>
            <a:endParaRPr lang="en-US"/>
          </a:p>
        </p:txBody>
      </p:sp>
      <p:sp>
        <p:nvSpPr>
          <p:cNvPr id="4" name="Footer Placeholder 21"/>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49935604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accent1">
                    <a:lumMod val="75000"/>
                  </a:schemeClr>
                </a:solidFill>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6100A9AA-5A10-9443-A8BE-072882486815}" type="datetime1">
              <a:rPr lang="en-CA" smtClean="0"/>
              <a:t>2018-09-05</a:t>
            </a:fld>
            <a:endParaRPr lang="en-US"/>
          </a:p>
        </p:txBody>
      </p:sp>
      <p:sp>
        <p:nvSpPr>
          <p:cNvPr id="7" name="Footer Placeholder 5"/>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11949829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3249613" y="723900"/>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anchor="ctr"/>
          <a:lstStyle/>
          <a:p>
            <a:endParaRPr lang="en-US"/>
          </a:p>
        </p:txBody>
      </p:sp>
      <p:sp>
        <p:nvSpPr>
          <p:cNvPr id="6" name="Right Triangle 5"/>
          <p:cNvSpPr>
            <a:spLocks noChangeArrowheads="1"/>
          </p:cNvSpPr>
          <p:nvPr/>
        </p:nvSpPr>
        <p:spPr bwMode="auto">
          <a:xfrm rot="420000" flipV="1">
            <a:off x="8088313" y="4975225"/>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a:defRPr/>
            </a:pPr>
            <a:endParaRPr lang="en-US">
              <a:solidFill>
                <a:schemeClr val="lt1"/>
              </a:solidFill>
              <a:latin typeface="+mn-lt"/>
              <a:ea typeface="+mn-ea"/>
            </a:endParaRPr>
          </a:p>
        </p:txBody>
      </p:sp>
      <p:pic>
        <p:nvPicPr>
          <p:cNvPr id="7" name="Picture 8" descr="ACLRC-logo-A-blu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accent1">
                    <a:lumMod val="75000"/>
                  </a:schemeClr>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570245" y="815406"/>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Drag picture to placeholder or click icon to add</a:t>
            </a:r>
            <a:endParaRPr lang="en-US" noProof="0" dirty="0"/>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fld id="{C723868E-7149-9347-8A0D-00974B61EA66}" type="datetime1">
              <a:rPr lang="en-CA" smtClean="0"/>
              <a:t>2018-09-05</a:t>
            </a:fld>
            <a:endParaRPr lang="en-US"/>
          </a:p>
        </p:txBody>
      </p:sp>
      <p:sp>
        <p:nvSpPr>
          <p:cNvPr id="9" name="Footer Placeholder 5"/>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endParaRPr lang="en-US"/>
          </a:p>
        </p:txBody>
      </p:sp>
    </p:spTree>
    <p:extLst>
      <p:ext uri="{BB962C8B-B14F-4D97-AF65-F5344CB8AC3E}">
        <p14:creationId xmlns:p14="http://schemas.microsoft.com/office/powerpoint/2010/main" val="58205197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1052513"/>
            <a:ext cx="8229600" cy="795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4" descr="wave1.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07950" y="-100013"/>
            <a:ext cx="9359900" cy="1296988"/>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hf sldNum="0" hdr="0" ftr="0" dt="0"/>
  <p:txStyles>
    <p:titleStyle>
      <a:lvl1pPr algn="l" rtl="0" eaLnBrk="1" fontAlgn="base" hangingPunct="1">
        <a:spcBef>
          <a:spcPct val="0"/>
        </a:spcBef>
        <a:spcAft>
          <a:spcPct val="0"/>
        </a:spcAft>
        <a:defRPr sz="5000" kern="1200">
          <a:solidFill>
            <a:srgbClr val="0B5395"/>
          </a:solidFill>
          <a:latin typeface="+mj-lt"/>
          <a:ea typeface="MS PGothic" pitchFamily="34" charset="-128"/>
          <a:cs typeface="ＭＳ Ｐゴシック" charset="0"/>
        </a:defRPr>
      </a:lvl1pPr>
      <a:lvl2pPr algn="l" rtl="0" eaLnBrk="1" fontAlgn="base" hangingPunct="1">
        <a:spcBef>
          <a:spcPct val="0"/>
        </a:spcBef>
        <a:spcAft>
          <a:spcPct val="0"/>
        </a:spcAft>
        <a:defRPr sz="5000">
          <a:solidFill>
            <a:srgbClr val="0B5395"/>
          </a:solidFill>
          <a:latin typeface="Calibri" pitchFamily="34" charset="0"/>
          <a:ea typeface="MS PGothic" pitchFamily="34" charset="-128"/>
          <a:cs typeface="ＭＳ Ｐゴシック" charset="0"/>
        </a:defRPr>
      </a:lvl2pPr>
      <a:lvl3pPr algn="l" rtl="0" eaLnBrk="1" fontAlgn="base" hangingPunct="1">
        <a:spcBef>
          <a:spcPct val="0"/>
        </a:spcBef>
        <a:spcAft>
          <a:spcPct val="0"/>
        </a:spcAft>
        <a:defRPr sz="5000">
          <a:solidFill>
            <a:srgbClr val="0B5395"/>
          </a:solidFill>
          <a:latin typeface="Calibri" pitchFamily="34" charset="0"/>
          <a:ea typeface="MS PGothic" pitchFamily="34" charset="-128"/>
          <a:cs typeface="ＭＳ Ｐゴシック" charset="0"/>
        </a:defRPr>
      </a:lvl3pPr>
      <a:lvl4pPr algn="l" rtl="0" eaLnBrk="1" fontAlgn="base" hangingPunct="1">
        <a:spcBef>
          <a:spcPct val="0"/>
        </a:spcBef>
        <a:spcAft>
          <a:spcPct val="0"/>
        </a:spcAft>
        <a:defRPr sz="5000">
          <a:solidFill>
            <a:srgbClr val="0B5395"/>
          </a:solidFill>
          <a:latin typeface="Calibri" pitchFamily="34" charset="0"/>
          <a:ea typeface="MS PGothic" pitchFamily="34" charset="-128"/>
          <a:cs typeface="ＭＳ Ｐゴシック" charset="0"/>
        </a:defRPr>
      </a:lvl4pPr>
      <a:lvl5pPr algn="l" rtl="0" eaLnBrk="1" fontAlgn="base" hangingPunct="1">
        <a:spcBef>
          <a:spcPct val="0"/>
        </a:spcBef>
        <a:spcAft>
          <a:spcPct val="0"/>
        </a:spcAft>
        <a:defRPr sz="5000">
          <a:solidFill>
            <a:srgbClr val="0B5395"/>
          </a:solidFill>
          <a:latin typeface="Calibri" pitchFamily="34" charset="0"/>
          <a:ea typeface="MS PGothic" pitchFamily="34" charset="-128"/>
          <a:cs typeface="ＭＳ Ｐゴシック"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rgbClr val="7F7F7F"/>
          </a:solidFill>
          <a:latin typeface="+mn-lt"/>
          <a:ea typeface="MS PGothic" pitchFamily="34" charset="-128"/>
          <a:cs typeface="ＭＳ Ｐゴシック" charset="0"/>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rgbClr val="7F7F7F"/>
          </a:solidFill>
          <a:latin typeface="+mn-lt"/>
          <a:ea typeface="MS PGothic" pitchFamily="34" charset="-128"/>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rgbClr val="7F7F7F"/>
          </a:solidFill>
          <a:latin typeface="+mn-lt"/>
          <a:ea typeface="MS PGothic" pitchFamily="34" charset="-128"/>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rgbClr val="7F7F7F"/>
          </a:solidFill>
          <a:latin typeface="+mn-lt"/>
          <a:ea typeface="MS PGothic" pitchFamily="34" charset="-128"/>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rgbClr val="7F7F7F"/>
          </a:solidFill>
          <a:latin typeface="+mn-lt"/>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9F938-10ED-4B21-B750-B30788008DFF}" type="datetimeFigureOut">
              <a:rPr lang="en-CA" smtClean="0"/>
              <a:t>2018-09-05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DB550-C2CF-4802-8FFA-08F8E466F21B}" type="slidenum">
              <a:rPr lang="en-CA" smtClean="0"/>
              <a:t>‹#›</a:t>
            </a:fld>
            <a:endParaRPr lang="en-CA"/>
          </a:p>
        </p:txBody>
      </p:sp>
    </p:spTree>
    <p:extLst>
      <p:ext uri="{BB962C8B-B14F-4D97-AF65-F5344CB8AC3E}">
        <p14:creationId xmlns:p14="http://schemas.microsoft.com/office/powerpoint/2010/main" val="28064750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lluhtan@ucalgary.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lbertahumanrights.ab.ca/publications/bulletins_sheets_bookle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anlii.ca/t/1ftxz"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lbertahumanrights.ab.ca/employment/Pages/employer_info.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lbertahumanrights.ab.ca/employment/employee_info/employment_contract/Pages/bfor.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ACLRC@ucalgary.ca" TargetMode="External"/><Relationship Id="rId2" Type="http://schemas.openxmlformats.org/officeDocument/2006/relationships/hyperlink" Target="http://www.aclrc.com/" TargetMode="Externa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lbertahumanrights.ab.ca/Pages/default.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anlii.org/e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lis.alberta.ca/media/1588/employersguide.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3572" y="882033"/>
            <a:ext cx="3425628" cy="3503850"/>
          </a:xfrm>
        </p:spPr>
        <p:txBody>
          <a:bodyPr>
            <a:normAutofit/>
          </a:bodyPr>
          <a:lstStyle/>
          <a:p>
            <a:pPr algn="l"/>
            <a:r>
              <a:rPr lang="en-US" sz="3600" dirty="0"/>
              <a:t>Employer’s Duty to Accommodate</a:t>
            </a:r>
            <a:br>
              <a:rPr lang="en-US" sz="3600" dirty="0"/>
            </a:br>
            <a:r>
              <a:rPr lang="en-US" sz="3600" dirty="0"/>
              <a:t>under </a:t>
            </a:r>
            <a:r>
              <a:rPr lang="en-US" sz="3600" i="1" dirty="0"/>
              <a:t>Alberta Human Rights Act</a:t>
            </a:r>
            <a:br>
              <a:rPr lang="en-US" sz="3600" i="1" dirty="0"/>
            </a:br>
            <a:r>
              <a:rPr lang="en-US" sz="3600" dirty="0"/>
              <a:t>Lethbridge, AB</a:t>
            </a:r>
            <a:br>
              <a:rPr lang="en-US" sz="3600" dirty="0"/>
            </a:br>
            <a:r>
              <a:rPr lang="en-US" sz="3600" dirty="0"/>
              <a:t>25 May 2017</a:t>
            </a:r>
          </a:p>
        </p:txBody>
      </p:sp>
      <p:sp>
        <p:nvSpPr>
          <p:cNvPr id="3" name="Subtitle 2"/>
          <p:cNvSpPr>
            <a:spLocks noGrp="1"/>
          </p:cNvSpPr>
          <p:nvPr>
            <p:ph type="subTitle" idx="1"/>
          </p:nvPr>
        </p:nvSpPr>
        <p:spPr>
          <a:xfrm>
            <a:off x="1545579" y="5615874"/>
            <a:ext cx="5551136" cy="953228"/>
          </a:xfrm>
        </p:spPr>
        <p:txBody>
          <a:bodyPr>
            <a:normAutofit fontScale="92500" lnSpcReduction="20000"/>
          </a:bodyPr>
          <a:lstStyle/>
          <a:p>
            <a:pPr algn="l"/>
            <a:r>
              <a:rPr lang="en-US" sz="2000" dirty="0">
                <a:solidFill>
                  <a:schemeClr val="bg1"/>
                </a:solidFill>
              </a:rPr>
              <a:t>Presenters: </a:t>
            </a:r>
          </a:p>
          <a:p>
            <a:pPr algn="l"/>
            <a:r>
              <a:rPr lang="en-US" sz="2000" dirty="0">
                <a:solidFill>
                  <a:schemeClr val="bg1"/>
                </a:solidFill>
              </a:rPr>
              <a:t>Melissa Luhtanen, J.D. </a:t>
            </a:r>
            <a:r>
              <a:rPr lang="en-US" sz="2000" dirty="0">
                <a:solidFill>
                  <a:srgbClr val="FFFF00"/>
                </a:solidFill>
                <a:hlinkClick r:id="rId3"/>
              </a:rPr>
              <a:t>mlluhtan@ucalgary.ca</a:t>
            </a:r>
            <a:r>
              <a:rPr lang="en-US" sz="2000" dirty="0">
                <a:solidFill>
                  <a:schemeClr val="bg1"/>
                </a:solidFill>
              </a:rPr>
              <a:t> and</a:t>
            </a:r>
          </a:p>
          <a:p>
            <a:pPr algn="l"/>
            <a:r>
              <a:rPr lang="en-US" sz="2000" dirty="0">
                <a:solidFill>
                  <a:schemeClr val="bg1"/>
                </a:solidFill>
              </a:rPr>
              <a:t>Heather Forester, J.D.  </a:t>
            </a:r>
            <a:r>
              <a:rPr lang="en-US" sz="2000" dirty="0">
                <a:solidFill>
                  <a:srgbClr val="FFFF00"/>
                </a:solidFill>
              </a:rPr>
              <a:t>aclrc.resrch@gmail.com</a:t>
            </a:r>
          </a:p>
          <a:p>
            <a:endParaRPr lang="en-US" sz="1500" dirty="0">
              <a:solidFill>
                <a:schemeClr val="accent1">
                  <a:lumMod val="60000"/>
                  <a:lumOff val="40000"/>
                </a:schemeClr>
              </a:solidFill>
            </a:endParaRPr>
          </a:p>
          <a:p>
            <a:endParaRPr lang="en-US" dirty="0"/>
          </a:p>
          <a:p>
            <a:endParaRPr lang="en-US" dirty="0"/>
          </a:p>
        </p:txBody>
      </p:sp>
      <p:pic>
        <p:nvPicPr>
          <p:cNvPr id="4" name="Picture 3"/>
          <p:cNvPicPr>
            <a:picLocks noChangeAspect="1"/>
          </p:cNvPicPr>
          <p:nvPr/>
        </p:nvPicPr>
        <p:blipFill>
          <a:blip r:embed="rId4"/>
          <a:stretch>
            <a:fillRect/>
          </a:stretch>
        </p:blipFill>
        <p:spPr>
          <a:xfrm>
            <a:off x="312356" y="603967"/>
            <a:ext cx="4977560" cy="4377765"/>
          </a:xfrm>
          <a:prstGeom prst="rect">
            <a:avLst/>
          </a:prstGeom>
        </p:spPr>
      </p:pic>
    </p:spTree>
    <p:extLst>
      <p:ext uri="{BB962C8B-B14F-4D97-AF65-F5344CB8AC3E}">
        <p14:creationId xmlns:p14="http://schemas.microsoft.com/office/powerpoint/2010/main" val="305988898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8666"/>
            <a:ext cx="8305800" cy="1788340"/>
          </a:xfrm>
        </p:spPr>
        <p:txBody>
          <a:bodyPr>
            <a:normAutofit/>
          </a:bodyPr>
          <a:lstStyle/>
          <a:p>
            <a:pPr algn="l"/>
            <a:r>
              <a:rPr lang="en-CA" sz="5400" i="1" dirty="0"/>
              <a:t>Alberta Human Rights Act</a:t>
            </a:r>
          </a:p>
        </p:txBody>
      </p:sp>
    </p:spTree>
    <p:extLst>
      <p:ext uri="{BB962C8B-B14F-4D97-AF65-F5344CB8AC3E}">
        <p14:creationId xmlns:p14="http://schemas.microsoft.com/office/powerpoint/2010/main" val="193351826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18" y="1149069"/>
            <a:ext cx="8374582" cy="1357594"/>
          </a:xfrm>
        </p:spPr>
        <p:txBody>
          <a:bodyPr>
            <a:normAutofit fontScale="90000"/>
          </a:bodyPr>
          <a:lstStyle/>
          <a:p>
            <a:pPr algn="ctr"/>
            <a:r>
              <a:rPr lang="en-US" dirty="0"/>
              <a:t>What does an inclusive workplace look like?</a:t>
            </a:r>
          </a:p>
        </p:txBody>
      </p:sp>
      <p:pic>
        <p:nvPicPr>
          <p:cNvPr id="4" name="Picture 3"/>
          <p:cNvPicPr>
            <a:picLocks noChangeAspect="1"/>
          </p:cNvPicPr>
          <p:nvPr/>
        </p:nvPicPr>
        <p:blipFill>
          <a:blip r:embed="rId2"/>
          <a:stretch>
            <a:fillRect/>
          </a:stretch>
        </p:blipFill>
        <p:spPr>
          <a:xfrm>
            <a:off x="2323352" y="2890371"/>
            <a:ext cx="4493308" cy="3369981"/>
          </a:xfrm>
          <a:prstGeom prst="rect">
            <a:avLst/>
          </a:prstGeom>
        </p:spPr>
      </p:pic>
    </p:spTree>
    <p:extLst>
      <p:ext uri="{BB962C8B-B14F-4D97-AF65-F5344CB8AC3E}">
        <p14:creationId xmlns:p14="http://schemas.microsoft.com/office/powerpoint/2010/main" val="212607121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11508042"/>
              </p:ext>
            </p:extLst>
          </p:nvPr>
        </p:nvGraphicFramePr>
        <p:xfrm>
          <a:off x="501706" y="1456567"/>
          <a:ext cx="8136542" cy="4798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20191" y="817297"/>
            <a:ext cx="7918057" cy="736374"/>
          </a:xfrm>
        </p:spPr>
        <p:txBody>
          <a:bodyPr>
            <a:noAutofit/>
          </a:bodyPr>
          <a:lstStyle/>
          <a:p>
            <a:r>
              <a:rPr lang="en-US" sz="2400" i="1" dirty="0"/>
              <a:t>Alberta Human Rights Act</a:t>
            </a:r>
            <a:r>
              <a:rPr lang="en-US" sz="2400" dirty="0"/>
              <a:t> – Prohibits Discrimination in 5 Protected Areas</a:t>
            </a:r>
            <a:endParaRPr lang="en-US" sz="2400" i="1" dirty="0"/>
          </a:p>
        </p:txBody>
      </p:sp>
    </p:spTree>
    <p:extLst>
      <p:ext uri="{BB962C8B-B14F-4D97-AF65-F5344CB8AC3E}">
        <p14:creationId xmlns:p14="http://schemas.microsoft.com/office/powerpoint/2010/main" val="386310266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53866188"/>
              </p:ext>
            </p:extLst>
          </p:nvPr>
        </p:nvGraphicFramePr>
        <p:xfrm>
          <a:off x="497052" y="1890136"/>
          <a:ext cx="7910573" cy="3232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776768"/>
            <a:ext cx="8229600" cy="1011572"/>
          </a:xfrm>
        </p:spPr>
        <p:txBody>
          <a:bodyPr>
            <a:normAutofit/>
          </a:bodyPr>
          <a:lstStyle/>
          <a:p>
            <a:r>
              <a:rPr lang="en-US" sz="2800" i="1" dirty="0"/>
              <a:t>Alberta Human Rights Act </a:t>
            </a:r>
            <a:r>
              <a:rPr lang="en-US" sz="2800" dirty="0"/>
              <a:t>– Prohibits Discrimination on 15 Protected Grounds</a:t>
            </a:r>
            <a:endParaRPr lang="en-US" sz="2800" i="1" dirty="0"/>
          </a:p>
        </p:txBody>
      </p:sp>
    </p:spTree>
    <p:extLst>
      <p:ext uri="{BB962C8B-B14F-4D97-AF65-F5344CB8AC3E}">
        <p14:creationId xmlns:p14="http://schemas.microsoft.com/office/powerpoint/2010/main" val="27688744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88341"/>
            <a:ext cx="8229600" cy="4536260"/>
          </a:xfrm>
        </p:spPr>
        <p:txBody>
          <a:bodyPr/>
          <a:lstStyle/>
          <a:p>
            <a:pPr marL="0" indent="0">
              <a:buNone/>
            </a:pPr>
            <a:r>
              <a:rPr lang="en-CA" sz="2400" dirty="0"/>
              <a:t>Section 7 of the </a:t>
            </a:r>
            <a:r>
              <a:rPr lang="en-CA" sz="2400" i="1" dirty="0"/>
              <a:t>Alberta Human Rights Act </a:t>
            </a:r>
            <a:r>
              <a:rPr lang="en-CA" sz="2400" dirty="0"/>
              <a:t>states that no employer shall</a:t>
            </a:r>
          </a:p>
          <a:p>
            <a:r>
              <a:rPr lang="en-CA" sz="2400" dirty="0"/>
              <a:t>refuse to employ or refuse to continue to employ any </a:t>
            </a:r>
          </a:p>
          <a:p>
            <a:pPr marL="0" indent="0">
              <a:buNone/>
            </a:pPr>
            <a:r>
              <a:rPr lang="en-CA" sz="2400" dirty="0"/>
              <a:t>    person, or </a:t>
            </a:r>
          </a:p>
          <a:p>
            <a:r>
              <a:rPr lang="en-CA" sz="2400" dirty="0"/>
              <a:t>discriminate against any person with regard to employment or any term or condition of employment, </a:t>
            </a:r>
          </a:p>
          <a:p>
            <a:pPr marL="0" indent="0">
              <a:buNone/>
            </a:pPr>
            <a:r>
              <a:rPr lang="en-CA" sz="2400" dirty="0"/>
              <a:t>because of a [protected ground], </a:t>
            </a:r>
          </a:p>
          <a:p>
            <a:pPr marL="0" indent="0">
              <a:buNone/>
            </a:pPr>
            <a:r>
              <a:rPr lang="en-CA" sz="2400" dirty="0"/>
              <a:t>unless it is based on a refusal, limitation, specification or preference based on a bona fide occupation </a:t>
            </a:r>
          </a:p>
          <a:p>
            <a:pPr marL="0" indent="0">
              <a:buNone/>
            </a:pPr>
            <a:r>
              <a:rPr lang="en-CA" sz="2400" dirty="0"/>
              <a:t>Requirement (BFOR).</a:t>
            </a:r>
            <a:endParaRPr lang="en-CA" dirty="0"/>
          </a:p>
          <a:p>
            <a:endParaRPr lang="en-CA" dirty="0"/>
          </a:p>
        </p:txBody>
      </p:sp>
      <p:sp>
        <p:nvSpPr>
          <p:cNvPr id="3" name="Title 2"/>
          <p:cNvSpPr>
            <a:spLocks noGrp="1"/>
          </p:cNvSpPr>
          <p:nvPr>
            <p:ph type="title"/>
          </p:nvPr>
        </p:nvSpPr>
        <p:spPr>
          <a:xfrm>
            <a:off x="457200" y="704088"/>
            <a:ext cx="8305800" cy="873860"/>
          </a:xfrm>
        </p:spPr>
        <p:txBody>
          <a:bodyPr>
            <a:normAutofit/>
          </a:bodyPr>
          <a:lstStyle/>
          <a:p>
            <a:r>
              <a:rPr lang="en-CA" sz="3600" dirty="0"/>
              <a:t>Section 7 of the </a:t>
            </a:r>
            <a:r>
              <a:rPr lang="en-CA" sz="3600" i="1" dirty="0"/>
              <a:t>Alberta Human Rights Act</a:t>
            </a:r>
          </a:p>
        </p:txBody>
      </p:sp>
    </p:spTree>
    <p:extLst>
      <p:ext uri="{BB962C8B-B14F-4D97-AF65-F5344CB8AC3E}">
        <p14:creationId xmlns:p14="http://schemas.microsoft.com/office/powerpoint/2010/main" val="232432847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4591"/>
            <a:ext cx="8229600" cy="4690010"/>
          </a:xfrm>
        </p:spPr>
        <p:txBody>
          <a:bodyPr/>
          <a:lstStyle/>
          <a:p>
            <a:pPr marL="0" indent="0">
              <a:buNone/>
            </a:pPr>
            <a:r>
              <a:rPr lang="en-CA" sz="2000" dirty="0"/>
              <a:t>Section 8 of the </a:t>
            </a:r>
            <a:r>
              <a:rPr lang="en-CA" sz="2000" i="1" dirty="0"/>
              <a:t>Alberta Human Rights Act </a:t>
            </a:r>
            <a:r>
              <a:rPr lang="en-CA" sz="2000" dirty="0"/>
              <a:t>states that no person shall:</a:t>
            </a:r>
            <a:endParaRPr lang="en-CA" sz="2000" i="1" dirty="0"/>
          </a:p>
          <a:p>
            <a:r>
              <a:rPr lang="en-CA" sz="2000" dirty="0"/>
              <a:t>use or circulate any form of application for employment</a:t>
            </a:r>
          </a:p>
          <a:p>
            <a:r>
              <a:rPr lang="en-CA" sz="2000" dirty="0"/>
              <a:t> publish any advertisement in connection with employment, or prospective employment, or</a:t>
            </a:r>
          </a:p>
          <a:p>
            <a:r>
              <a:rPr lang="en-CA" sz="2000" dirty="0"/>
              <a:t>make any written or oral inquiry of an applicant </a:t>
            </a:r>
          </a:p>
          <a:p>
            <a:pPr marL="0" indent="0">
              <a:buNone/>
            </a:pPr>
            <a:r>
              <a:rPr lang="en-CA" sz="2000" dirty="0"/>
              <a:t>that</a:t>
            </a:r>
          </a:p>
          <a:p>
            <a:pPr lvl="1"/>
            <a:r>
              <a:rPr lang="en-CA" sz="2000" dirty="0"/>
              <a:t>expresses any limitation, specification or preference indicating discrimination in respect of [protected grounds]; or</a:t>
            </a:r>
          </a:p>
          <a:p>
            <a:pPr lvl="1"/>
            <a:r>
              <a:rPr lang="en-CA" sz="2000" dirty="0"/>
              <a:t>requires an applicant to furnish any information concerning</a:t>
            </a:r>
          </a:p>
          <a:p>
            <a:pPr marL="393700" lvl="1" indent="0">
              <a:buNone/>
            </a:pPr>
            <a:r>
              <a:rPr lang="en-CA" sz="2000" dirty="0"/>
              <a:t>    [protected grounds].</a:t>
            </a:r>
          </a:p>
          <a:p>
            <a:pPr marL="0" indent="0">
              <a:buNone/>
            </a:pPr>
            <a:r>
              <a:rPr lang="en-CA" sz="2000" dirty="0"/>
              <a:t>unless the refusal, limitation, specification or preference is based</a:t>
            </a:r>
          </a:p>
          <a:p>
            <a:pPr marL="0" indent="0">
              <a:buNone/>
            </a:pPr>
            <a:r>
              <a:rPr lang="en-CA" sz="2000" dirty="0"/>
              <a:t>on a bona fide occupation requirement.</a:t>
            </a:r>
          </a:p>
          <a:p>
            <a:pPr marL="0" indent="0">
              <a:buNone/>
            </a:pPr>
            <a:endParaRPr lang="en-CA" dirty="0"/>
          </a:p>
        </p:txBody>
      </p:sp>
      <p:sp>
        <p:nvSpPr>
          <p:cNvPr id="3" name="Title 2"/>
          <p:cNvSpPr>
            <a:spLocks noGrp="1"/>
          </p:cNvSpPr>
          <p:nvPr>
            <p:ph type="title"/>
          </p:nvPr>
        </p:nvSpPr>
        <p:spPr>
          <a:xfrm>
            <a:off x="307497" y="704088"/>
            <a:ext cx="8682754" cy="801032"/>
          </a:xfrm>
        </p:spPr>
        <p:txBody>
          <a:bodyPr>
            <a:normAutofit/>
          </a:bodyPr>
          <a:lstStyle/>
          <a:p>
            <a:r>
              <a:rPr lang="en-CA" sz="3600" dirty="0"/>
              <a:t>Section 8 of the </a:t>
            </a:r>
            <a:r>
              <a:rPr lang="en-CA" sz="3600" i="1" dirty="0"/>
              <a:t>Alberta Human Rights Act</a:t>
            </a:r>
          </a:p>
        </p:txBody>
      </p:sp>
    </p:spTree>
    <p:extLst>
      <p:ext uri="{BB962C8B-B14F-4D97-AF65-F5344CB8AC3E}">
        <p14:creationId xmlns:p14="http://schemas.microsoft.com/office/powerpoint/2010/main" val="101058187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9492486"/>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833481"/>
            <a:ext cx="8305800" cy="954859"/>
          </a:xfrm>
        </p:spPr>
        <p:txBody>
          <a:bodyPr>
            <a:normAutofit fontScale="90000"/>
          </a:bodyPr>
          <a:lstStyle/>
          <a:p>
            <a:r>
              <a:rPr lang="en-US" i="1" dirty="0"/>
              <a:t>Alberta Human Rights Act </a:t>
            </a:r>
            <a:r>
              <a:rPr lang="en-US" dirty="0"/>
              <a:t>Applies</a:t>
            </a:r>
          </a:p>
        </p:txBody>
      </p:sp>
      <p:sp>
        <p:nvSpPr>
          <p:cNvPr id="5" name="TextBox 4"/>
          <p:cNvSpPr txBox="1"/>
          <p:nvPr/>
        </p:nvSpPr>
        <p:spPr>
          <a:xfrm>
            <a:off x="3810897" y="2217017"/>
            <a:ext cx="1331310" cy="1200329"/>
          </a:xfrm>
          <a:prstGeom prst="rect">
            <a:avLst/>
          </a:prstGeom>
          <a:noFill/>
        </p:spPr>
        <p:txBody>
          <a:bodyPr wrap="square" rtlCol="0">
            <a:spAutoFit/>
          </a:bodyPr>
          <a:lstStyle/>
          <a:p>
            <a:pPr algn="ctr"/>
            <a:r>
              <a:rPr lang="en-US" dirty="0">
                <a:solidFill>
                  <a:schemeClr val="tx1">
                    <a:lumMod val="95000"/>
                    <a:lumOff val="5000"/>
                  </a:schemeClr>
                </a:solidFill>
              </a:rPr>
              <a:t>Human Rights Complaint</a:t>
            </a:r>
          </a:p>
          <a:p>
            <a:pPr algn="ctr"/>
            <a:r>
              <a:rPr lang="en-US" dirty="0">
                <a:solidFill>
                  <a:schemeClr val="tx1">
                    <a:lumMod val="95000"/>
                    <a:lumOff val="5000"/>
                  </a:schemeClr>
                </a:solidFill>
              </a:rPr>
              <a:t>possible</a:t>
            </a:r>
          </a:p>
        </p:txBody>
      </p:sp>
    </p:spTree>
    <p:extLst>
      <p:ext uri="{BB962C8B-B14F-4D97-AF65-F5344CB8AC3E}">
        <p14:creationId xmlns:p14="http://schemas.microsoft.com/office/powerpoint/2010/main" val="342767851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99923"/>
            <a:ext cx="8305800" cy="5308374"/>
          </a:xfrm>
        </p:spPr>
        <p:txBody>
          <a:bodyPr/>
          <a:lstStyle/>
          <a:p>
            <a:pPr marL="0" indent="0">
              <a:buNone/>
            </a:pPr>
            <a:r>
              <a:rPr lang="en-CA" sz="1600" dirty="0"/>
              <a:t>Human rights complaint may go through several stages, all within specified timelines:</a:t>
            </a:r>
          </a:p>
          <a:p>
            <a:r>
              <a:rPr lang="en-CA" sz="1600" dirty="0"/>
              <a:t>Complainant files complaint (within 1 year of discrimination)</a:t>
            </a:r>
          </a:p>
          <a:p>
            <a:r>
              <a:rPr lang="en-CA" sz="1600" dirty="0"/>
              <a:t>Respondent notified</a:t>
            </a:r>
          </a:p>
          <a:p>
            <a:r>
              <a:rPr lang="en-CA" sz="1600" dirty="0"/>
              <a:t>Respondent responds</a:t>
            </a:r>
          </a:p>
          <a:p>
            <a:r>
              <a:rPr lang="en-CA" sz="1600" dirty="0"/>
              <a:t>Complainant notified</a:t>
            </a:r>
          </a:p>
          <a:p>
            <a:r>
              <a:rPr lang="en-CA" sz="1600" dirty="0"/>
              <a:t>Conciliation</a:t>
            </a:r>
          </a:p>
          <a:p>
            <a:r>
              <a:rPr lang="en-CA" sz="1600" dirty="0"/>
              <a:t>Investigation</a:t>
            </a:r>
          </a:p>
          <a:p>
            <a:r>
              <a:rPr lang="en-CA" sz="1600" dirty="0"/>
              <a:t>Settlement (resolution)</a:t>
            </a:r>
          </a:p>
          <a:p>
            <a:r>
              <a:rPr lang="en-CA" sz="1600" dirty="0"/>
              <a:t>Referral to Human Rights Tribunal</a:t>
            </a:r>
          </a:p>
          <a:p>
            <a:r>
              <a:rPr lang="en-CA" sz="1600" dirty="0"/>
              <a:t>Dismissal</a:t>
            </a:r>
          </a:p>
          <a:p>
            <a:r>
              <a:rPr lang="en-CA" sz="1600" dirty="0"/>
              <a:t>Discontinuance</a:t>
            </a:r>
          </a:p>
          <a:p>
            <a:r>
              <a:rPr lang="en-CA" sz="1600" dirty="0"/>
              <a:t>Review by Chief of the AHRC and Tribunal</a:t>
            </a:r>
          </a:p>
          <a:p>
            <a:r>
              <a:rPr lang="en-CA" sz="1600" dirty="0"/>
              <a:t>Judicial Review</a:t>
            </a:r>
          </a:p>
          <a:p>
            <a:pPr marL="0" indent="0">
              <a:buNone/>
            </a:pPr>
            <a:r>
              <a:rPr lang="en-CA" sz="1600" dirty="0"/>
              <a:t>For further information, see AHRC website https://www.albertahumanrights.ab.ca/publications/bulletins_sheets_booklets/sheets/complaints/Pages/process.aspx</a:t>
            </a:r>
          </a:p>
          <a:p>
            <a:endParaRPr lang="en-CA" sz="2000" dirty="0"/>
          </a:p>
        </p:txBody>
      </p:sp>
      <p:sp>
        <p:nvSpPr>
          <p:cNvPr id="3" name="Title 2"/>
          <p:cNvSpPr>
            <a:spLocks noGrp="1"/>
          </p:cNvSpPr>
          <p:nvPr>
            <p:ph type="title"/>
          </p:nvPr>
        </p:nvSpPr>
        <p:spPr>
          <a:xfrm>
            <a:off x="457200" y="704089"/>
            <a:ext cx="8305800" cy="695834"/>
          </a:xfrm>
        </p:spPr>
        <p:txBody>
          <a:bodyPr>
            <a:normAutofit/>
          </a:bodyPr>
          <a:lstStyle/>
          <a:p>
            <a:r>
              <a:rPr lang="en-CA" sz="3600" dirty="0"/>
              <a:t>Human Rights Complaint Process</a:t>
            </a:r>
          </a:p>
        </p:txBody>
      </p:sp>
    </p:spTree>
    <p:extLst>
      <p:ext uri="{BB962C8B-B14F-4D97-AF65-F5344CB8AC3E}">
        <p14:creationId xmlns:p14="http://schemas.microsoft.com/office/powerpoint/2010/main" val="419762547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51303177"/>
              </p:ext>
            </p:extLst>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pPr algn="ctr"/>
            <a:r>
              <a:rPr lang="en-US" dirty="0"/>
              <a:t>Alberta Human Rights Commission</a:t>
            </a:r>
            <a:br>
              <a:rPr lang="en-US" dirty="0"/>
            </a:br>
            <a:endParaRPr lang="en-US" sz="1300" dirty="0"/>
          </a:p>
        </p:txBody>
      </p:sp>
    </p:spTree>
    <p:extLst>
      <p:ext uri="{BB962C8B-B14F-4D97-AF65-F5344CB8AC3E}">
        <p14:creationId xmlns:p14="http://schemas.microsoft.com/office/powerpoint/2010/main" val="217358472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59292297"/>
              </p:ext>
            </p:extLst>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a:t>Alberta Human Rights Commission</a:t>
            </a:r>
            <a:br>
              <a:rPr lang="en-US" dirty="0"/>
            </a:br>
            <a:endParaRPr lang="en-US" sz="1300" dirty="0"/>
          </a:p>
        </p:txBody>
      </p:sp>
    </p:spTree>
    <p:extLst>
      <p:ext uri="{BB962C8B-B14F-4D97-AF65-F5344CB8AC3E}">
        <p14:creationId xmlns:p14="http://schemas.microsoft.com/office/powerpoint/2010/main" val="193301468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959441"/>
            <a:ext cx="8419763" cy="4214782"/>
          </a:xfrm>
        </p:spPr>
        <p:txBody>
          <a:bodyPr/>
          <a:lstStyle/>
          <a:p>
            <a:pPr marL="0" indent="0">
              <a:buNone/>
            </a:pPr>
            <a:r>
              <a:rPr lang="en-CA" sz="2400" dirty="0"/>
              <a:t>11:00 am	INTRODUCTIONS</a:t>
            </a:r>
          </a:p>
          <a:p>
            <a:pPr marL="0" indent="0">
              <a:buNone/>
            </a:pPr>
            <a:endParaRPr lang="en-CA" sz="2400" dirty="0"/>
          </a:p>
          <a:p>
            <a:pPr marL="0" indent="0">
              <a:buNone/>
            </a:pPr>
            <a:r>
              <a:rPr lang="en-CA" sz="2400" dirty="0"/>
              <a:t>11:15 am	PRESENTATION AND DISCUSSION</a:t>
            </a:r>
          </a:p>
          <a:p>
            <a:pPr marL="0" indent="0">
              <a:buNone/>
            </a:pPr>
            <a:endParaRPr lang="en-CA" sz="2400" dirty="0"/>
          </a:p>
          <a:p>
            <a:pPr marL="0" indent="0">
              <a:buNone/>
            </a:pPr>
            <a:r>
              <a:rPr lang="en-CA" sz="2400" dirty="0"/>
              <a:t>12:00 pm	LUNCH</a:t>
            </a:r>
          </a:p>
          <a:p>
            <a:pPr marL="0" indent="0">
              <a:buNone/>
            </a:pPr>
            <a:endParaRPr lang="en-CA" sz="2400" dirty="0"/>
          </a:p>
          <a:p>
            <a:pPr marL="0" indent="0">
              <a:buNone/>
            </a:pPr>
            <a:r>
              <a:rPr lang="en-CA" sz="2400" dirty="0"/>
              <a:t>12:30 pm	PRESENTATION, DISCUSSION AND CASE STUDIES</a:t>
            </a:r>
          </a:p>
          <a:p>
            <a:pPr marL="0" indent="0">
              <a:buNone/>
            </a:pPr>
            <a:endParaRPr lang="en-CA" sz="2400" dirty="0"/>
          </a:p>
          <a:p>
            <a:pPr marL="0" indent="0">
              <a:buNone/>
            </a:pPr>
            <a:r>
              <a:rPr lang="en-CA" sz="2400" dirty="0"/>
              <a:t>2:50   pm	CLOSE</a:t>
            </a:r>
          </a:p>
          <a:p>
            <a:pPr marL="0" indent="0">
              <a:buNone/>
            </a:pPr>
            <a:endParaRPr lang="en-CA" sz="2400" dirty="0"/>
          </a:p>
          <a:p>
            <a:pPr marL="1737360" lvl="6" indent="0">
              <a:buNone/>
            </a:pPr>
            <a:endParaRPr lang="en-CA" dirty="0"/>
          </a:p>
          <a:p>
            <a:endParaRPr lang="en-CA" dirty="0"/>
          </a:p>
        </p:txBody>
      </p:sp>
      <p:sp>
        <p:nvSpPr>
          <p:cNvPr id="3" name="Title 2"/>
          <p:cNvSpPr>
            <a:spLocks noGrp="1"/>
          </p:cNvSpPr>
          <p:nvPr>
            <p:ph type="title"/>
          </p:nvPr>
        </p:nvSpPr>
        <p:spPr>
          <a:xfrm>
            <a:off x="457200" y="704088"/>
            <a:ext cx="8305800" cy="881951"/>
          </a:xfrm>
        </p:spPr>
        <p:txBody>
          <a:bodyPr/>
          <a:lstStyle/>
          <a:p>
            <a:pPr algn="ctr"/>
            <a:r>
              <a:rPr lang="en-CA" dirty="0"/>
              <a:t>AGENDA</a:t>
            </a:r>
          </a:p>
        </p:txBody>
      </p:sp>
    </p:spTree>
    <p:extLst>
      <p:ext uri="{BB962C8B-B14F-4D97-AF65-F5344CB8AC3E}">
        <p14:creationId xmlns:p14="http://schemas.microsoft.com/office/powerpoint/2010/main" val="338250942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683143"/>
            <a:ext cx="8200464" cy="4442528"/>
          </a:xfrm>
        </p:spPr>
        <p:txBody>
          <a:bodyPr>
            <a:normAutofit lnSpcReduction="10000"/>
          </a:bodyPr>
          <a:lstStyle/>
          <a:p>
            <a:r>
              <a:rPr lang="en-US" dirty="0"/>
              <a:t>Complainant has onus of proving discrimination by showing they: 1 ) belong to persons under protected ground; 2) suffered adverse effect; and 3) adverse effect results at least in part due to discrimination under protected ground</a:t>
            </a:r>
          </a:p>
          <a:p>
            <a:r>
              <a:rPr lang="en-US" dirty="0"/>
              <a:t>Contractors in a place of business will often be seen as ‘employees’ for the purpose of human rights</a:t>
            </a:r>
          </a:p>
          <a:p>
            <a:r>
              <a:rPr lang="en-US" dirty="0"/>
              <a:t>Intention to discriminate is not needed for there to be actual discrimination</a:t>
            </a:r>
          </a:p>
          <a:p>
            <a:r>
              <a:rPr lang="en-US" dirty="0"/>
              <a:t>Sometimes a company has to treat employees differently to find fairness </a:t>
            </a:r>
          </a:p>
          <a:p>
            <a:pPr marL="0" indent="0">
              <a:buNone/>
            </a:pPr>
            <a:endParaRPr lang="en-US" dirty="0"/>
          </a:p>
        </p:txBody>
      </p:sp>
      <p:sp>
        <p:nvSpPr>
          <p:cNvPr id="2" name="Title 1"/>
          <p:cNvSpPr>
            <a:spLocks noGrp="1"/>
          </p:cNvSpPr>
          <p:nvPr>
            <p:ph type="title"/>
          </p:nvPr>
        </p:nvSpPr>
        <p:spPr>
          <a:xfrm>
            <a:off x="267037" y="906308"/>
            <a:ext cx="8495963" cy="647363"/>
          </a:xfrm>
        </p:spPr>
        <p:txBody>
          <a:bodyPr>
            <a:normAutofit fontScale="90000"/>
          </a:bodyPr>
          <a:lstStyle/>
          <a:p>
            <a:r>
              <a:rPr lang="en-US" sz="4000" dirty="0">
                <a:solidFill>
                  <a:schemeClr val="accent3">
                    <a:lumMod val="75000"/>
                  </a:schemeClr>
                </a:solidFill>
                <a:latin typeface="+mn-lt"/>
                <a:cs typeface="Andale Mono"/>
              </a:rPr>
              <a:t>Human Rights - General Principles</a:t>
            </a:r>
          </a:p>
        </p:txBody>
      </p:sp>
    </p:spTree>
    <p:extLst>
      <p:ext uri="{BB962C8B-B14F-4D97-AF65-F5344CB8AC3E}">
        <p14:creationId xmlns:p14="http://schemas.microsoft.com/office/powerpoint/2010/main" val="539956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06230"/>
            <a:ext cx="8229600" cy="4018371"/>
          </a:xfrm>
        </p:spPr>
        <p:txBody>
          <a:bodyPr/>
          <a:lstStyle/>
          <a:p>
            <a:r>
              <a:rPr lang="en-CA" sz="4000" dirty="0"/>
              <a:t>Accommodation of persons with mental disabilities</a:t>
            </a:r>
          </a:p>
          <a:p>
            <a:pPr marL="0" indent="0">
              <a:buNone/>
            </a:pPr>
            <a:endParaRPr lang="en-CA" sz="4000" dirty="0"/>
          </a:p>
          <a:p>
            <a:r>
              <a:rPr lang="en-CA" sz="4000" dirty="0"/>
              <a:t>Accommodation of persons’ religious beliefs</a:t>
            </a:r>
          </a:p>
        </p:txBody>
      </p:sp>
      <p:sp>
        <p:nvSpPr>
          <p:cNvPr id="3" name="Title 2"/>
          <p:cNvSpPr>
            <a:spLocks noGrp="1"/>
          </p:cNvSpPr>
          <p:nvPr>
            <p:ph type="title"/>
          </p:nvPr>
        </p:nvSpPr>
        <p:spPr>
          <a:xfrm>
            <a:off x="457200" y="1132885"/>
            <a:ext cx="8305800" cy="971044"/>
          </a:xfrm>
        </p:spPr>
        <p:txBody>
          <a:bodyPr>
            <a:noAutofit/>
          </a:bodyPr>
          <a:lstStyle/>
          <a:p>
            <a:pPr algn="ctr"/>
            <a:r>
              <a:rPr lang="en-CA" dirty="0"/>
              <a:t>Case Studies</a:t>
            </a:r>
          </a:p>
        </p:txBody>
      </p:sp>
    </p:spTree>
    <p:extLst>
      <p:ext uri="{BB962C8B-B14F-4D97-AF65-F5344CB8AC3E}">
        <p14:creationId xmlns:p14="http://schemas.microsoft.com/office/powerpoint/2010/main" val="20823121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675051"/>
            <a:ext cx="7963546" cy="4619319"/>
          </a:xfrm>
        </p:spPr>
        <p:txBody>
          <a:bodyPr>
            <a:normAutofit/>
          </a:bodyPr>
          <a:lstStyle/>
          <a:p>
            <a:pPr marL="692150" lvl="1" indent="-342900"/>
            <a:r>
              <a:rPr lang="en-CA" sz="2000" dirty="0"/>
              <a:t>Mental disability is defined as any mental disorder, developmental disorder or learning disorder, regardless of the cause or duration of the disorder</a:t>
            </a:r>
          </a:p>
          <a:p>
            <a:pPr marL="692150" lvl="1" indent="-342900"/>
            <a:r>
              <a:rPr lang="en-CA" sz="2000" dirty="0"/>
              <a:t>Workplace rules, such as workplace attendance rules, often create issues for employees who may have specific needs based on disability</a:t>
            </a:r>
          </a:p>
          <a:p>
            <a:pPr marL="692150" lvl="1" indent="-342900"/>
            <a:r>
              <a:rPr lang="en-CA" sz="2000" dirty="0"/>
              <a:t>Gathering medical information </a:t>
            </a:r>
          </a:p>
          <a:p>
            <a:pPr marL="692150" lvl="1" indent="-342900"/>
            <a:r>
              <a:rPr lang="en-US" sz="2000" dirty="0"/>
              <a:t>Medical leave of absence</a:t>
            </a:r>
          </a:p>
          <a:p>
            <a:pPr marL="692150" lvl="1" indent="-342900"/>
            <a:r>
              <a:rPr lang="en-US" sz="2000" dirty="0"/>
              <a:t>Disability insurance</a:t>
            </a:r>
          </a:p>
          <a:p>
            <a:pPr marL="692150" lvl="1" indent="-342900"/>
            <a:r>
              <a:rPr lang="en-US" sz="2000" dirty="0"/>
              <a:t>Benefits/leave applied in a non-discriminatory manner</a:t>
            </a:r>
          </a:p>
          <a:p>
            <a:pPr marL="349250" lvl="1" indent="0">
              <a:buNone/>
            </a:pPr>
            <a:r>
              <a:rPr lang="en-US" sz="1500" dirty="0"/>
              <a:t>For more information on collecting medical leave information in the workplace see</a:t>
            </a:r>
          </a:p>
          <a:p>
            <a:pPr marL="349250" lvl="1" indent="0">
              <a:buNone/>
            </a:pPr>
            <a:r>
              <a:rPr lang="en-US" sz="1500" dirty="0">
                <a:solidFill>
                  <a:schemeClr val="tx1"/>
                </a:solidFill>
                <a:hlinkClick r:id="rId3"/>
              </a:rPr>
              <a:t>https://www.albertahumanrights.ab.ca/publications/bulletins_sheets_booklets</a:t>
            </a:r>
            <a:endParaRPr lang="en-US" sz="1500" dirty="0">
              <a:solidFill>
                <a:schemeClr val="tx1"/>
              </a:solidFill>
            </a:endParaRPr>
          </a:p>
          <a:p>
            <a:pPr marL="349250" lvl="1" indent="0">
              <a:buNone/>
            </a:pPr>
            <a:r>
              <a:rPr lang="en-US" sz="1500" dirty="0">
                <a:solidFill>
                  <a:schemeClr val="tx1"/>
                </a:solidFill>
              </a:rPr>
              <a:t>/sheets/hr_and_employment/Pages/medical_information_employers.aspx</a:t>
            </a:r>
          </a:p>
          <a:p>
            <a:pPr lvl="1"/>
            <a:endParaRPr lang="en-US" dirty="0"/>
          </a:p>
        </p:txBody>
      </p:sp>
      <p:sp>
        <p:nvSpPr>
          <p:cNvPr id="2" name="Title 1"/>
          <p:cNvSpPr>
            <a:spLocks noGrp="1"/>
          </p:cNvSpPr>
          <p:nvPr>
            <p:ph type="title"/>
          </p:nvPr>
        </p:nvSpPr>
        <p:spPr>
          <a:xfrm>
            <a:off x="744468" y="1011505"/>
            <a:ext cx="8160534" cy="453154"/>
          </a:xfrm>
        </p:spPr>
        <p:txBody>
          <a:bodyPr>
            <a:noAutofit/>
          </a:bodyPr>
          <a:lstStyle/>
          <a:p>
            <a:r>
              <a:rPr lang="en-US" sz="2800" dirty="0"/>
              <a:t>Accommodation of Employees with Mental Disabilities </a:t>
            </a:r>
          </a:p>
        </p:txBody>
      </p:sp>
    </p:spTree>
    <p:extLst>
      <p:ext uri="{BB962C8B-B14F-4D97-AF65-F5344CB8AC3E}">
        <p14:creationId xmlns:p14="http://schemas.microsoft.com/office/powerpoint/2010/main" val="181971930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99327"/>
            <a:ext cx="8229600" cy="4625273"/>
          </a:xfrm>
        </p:spPr>
        <p:txBody>
          <a:bodyPr/>
          <a:lstStyle/>
          <a:p>
            <a:r>
              <a:rPr lang="en-CA" sz="2400" dirty="0"/>
              <a:t>Religious beliefs refer to a system of belief, worship and conduct</a:t>
            </a:r>
          </a:p>
          <a:p>
            <a:r>
              <a:rPr lang="en-CA" sz="2400" dirty="0"/>
              <a:t>An employee's religious beliefs may conflict with an on-the-job requirement, qualification or practice. Dress codes, work schedules or shift work sometimes adversely affect employees because of the requirements of their religion</a:t>
            </a:r>
          </a:p>
          <a:p>
            <a:r>
              <a:rPr lang="en-CA" sz="2400" dirty="0"/>
              <a:t>For example, when a business is open on Saturday, an employer may be required to accommodate employees who are unable to work Saturdays because of it being their Sabbath: </a:t>
            </a:r>
            <a:r>
              <a:rPr lang="en-CA" sz="2000" dirty="0"/>
              <a:t>See </a:t>
            </a:r>
            <a:r>
              <a:rPr lang="en-CA" sz="2000" i="1" dirty="0"/>
              <a:t>Ont. Human Rights Comm. v Simpsons-Sears</a:t>
            </a:r>
            <a:r>
              <a:rPr lang="en-CA" sz="2000" dirty="0"/>
              <a:t>,</a:t>
            </a:r>
          </a:p>
          <a:p>
            <a:pPr marL="0" indent="0">
              <a:buNone/>
            </a:pPr>
            <a:r>
              <a:rPr lang="en-CA" sz="2000" dirty="0"/>
              <a:t>     1985 </a:t>
            </a:r>
            <a:r>
              <a:rPr lang="en-CA" sz="2000" dirty="0" err="1"/>
              <a:t>CanLII</a:t>
            </a:r>
            <a:r>
              <a:rPr lang="en-CA" sz="2000" dirty="0"/>
              <a:t> 18 (SCC), </a:t>
            </a:r>
            <a:r>
              <a:rPr lang="en-CA" sz="2000" dirty="0">
                <a:hlinkClick r:id="rId3"/>
              </a:rPr>
              <a:t>http://canlii.ca/t/1ftxz</a:t>
            </a:r>
            <a:endParaRPr lang="en-CA" sz="2000" dirty="0"/>
          </a:p>
          <a:p>
            <a:pPr marL="0" indent="0">
              <a:buNone/>
            </a:pPr>
            <a:endParaRPr lang="en-CA" sz="2000" dirty="0"/>
          </a:p>
        </p:txBody>
      </p:sp>
      <p:sp>
        <p:nvSpPr>
          <p:cNvPr id="3" name="Title 2"/>
          <p:cNvSpPr>
            <a:spLocks noGrp="1"/>
          </p:cNvSpPr>
          <p:nvPr>
            <p:ph type="title"/>
          </p:nvPr>
        </p:nvSpPr>
        <p:spPr>
          <a:xfrm>
            <a:off x="457200" y="704088"/>
            <a:ext cx="8305800" cy="890043"/>
          </a:xfrm>
        </p:spPr>
        <p:txBody>
          <a:bodyPr>
            <a:normAutofit fontScale="90000"/>
          </a:bodyPr>
          <a:lstStyle/>
          <a:p>
            <a:r>
              <a:rPr lang="en-CA" sz="3600" dirty="0"/>
              <a:t>Accommodation of Employee’s Religious Beliefs</a:t>
            </a:r>
          </a:p>
        </p:txBody>
      </p:sp>
    </p:spTree>
    <p:extLst>
      <p:ext uri="{BB962C8B-B14F-4D97-AF65-F5344CB8AC3E}">
        <p14:creationId xmlns:p14="http://schemas.microsoft.com/office/powerpoint/2010/main" val="174679205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4470" y="750764"/>
            <a:ext cx="5423647" cy="767360"/>
          </a:xfrm>
        </p:spPr>
        <p:txBody>
          <a:bodyPr>
            <a:normAutofit fontScale="90000"/>
          </a:bodyPr>
          <a:lstStyle/>
          <a:p>
            <a:r>
              <a:rPr lang="en-US" dirty="0"/>
              <a:t>Duty to Accommodate</a:t>
            </a:r>
          </a:p>
        </p:txBody>
      </p:sp>
      <p:pic>
        <p:nvPicPr>
          <p:cNvPr id="2" name="Picture 1"/>
          <p:cNvPicPr>
            <a:picLocks noChangeAspect="1"/>
          </p:cNvPicPr>
          <p:nvPr/>
        </p:nvPicPr>
        <p:blipFill>
          <a:blip r:embed="rId3"/>
          <a:stretch>
            <a:fillRect/>
          </a:stretch>
        </p:blipFill>
        <p:spPr>
          <a:xfrm>
            <a:off x="754669" y="1778000"/>
            <a:ext cx="3320288" cy="2184400"/>
          </a:xfrm>
          <a:prstGeom prst="rect">
            <a:avLst/>
          </a:prstGeom>
        </p:spPr>
      </p:pic>
      <p:pic>
        <p:nvPicPr>
          <p:cNvPr id="4" name="Picture 3"/>
          <p:cNvPicPr>
            <a:picLocks noChangeAspect="1"/>
          </p:cNvPicPr>
          <p:nvPr/>
        </p:nvPicPr>
        <p:blipFill>
          <a:blip r:embed="rId4"/>
          <a:stretch>
            <a:fillRect/>
          </a:stretch>
        </p:blipFill>
        <p:spPr>
          <a:xfrm>
            <a:off x="4639734" y="1778000"/>
            <a:ext cx="3403599" cy="3403599"/>
          </a:xfrm>
          <a:prstGeom prst="rect">
            <a:avLst/>
          </a:prstGeom>
        </p:spPr>
      </p:pic>
      <p:pic>
        <p:nvPicPr>
          <p:cNvPr id="5" name="Picture 4"/>
          <p:cNvPicPr>
            <a:picLocks noChangeAspect="1"/>
          </p:cNvPicPr>
          <p:nvPr/>
        </p:nvPicPr>
        <p:blipFill>
          <a:blip r:embed="rId5"/>
          <a:stretch>
            <a:fillRect/>
          </a:stretch>
        </p:blipFill>
        <p:spPr>
          <a:xfrm>
            <a:off x="1777498" y="4097865"/>
            <a:ext cx="2297459" cy="2167467"/>
          </a:xfrm>
          <a:prstGeom prst="rect">
            <a:avLst/>
          </a:prstGeom>
        </p:spPr>
      </p:pic>
    </p:spTree>
    <p:extLst>
      <p:ext uri="{BB962C8B-B14F-4D97-AF65-F5344CB8AC3E}">
        <p14:creationId xmlns:p14="http://schemas.microsoft.com/office/powerpoint/2010/main" val="4102353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06230"/>
            <a:ext cx="8229600" cy="3900361"/>
          </a:xfrm>
        </p:spPr>
        <p:txBody>
          <a:bodyPr/>
          <a:lstStyle/>
          <a:p>
            <a:r>
              <a:rPr lang="en-CA" sz="2800" dirty="0"/>
              <a:t>Inclusive Workplace - Human rights laws recognize that all people are equal in dignity, rights and responsibilities, regardless of their diverse needs and have the right to equitable participation in the workforce</a:t>
            </a:r>
          </a:p>
          <a:p>
            <a:r>
              <a:rPr lang="en-CA" sz="2800" dirty="0"/>
              <a:t>Accommodation is a way to balance the diverse needs of individuals and groups with the needs of businesses.</a:t>
            </a:r>
          </a:p>
          <a:p>
            <a:pPr marL="0" indent="0">
              <a:buNone/>
            </a:pPr>
            <a:endParaRPr lang="en-CA" sz="2000" dirty="0"/>
          </a:p>
        </p:txBody>
      </p:sp>
      <p:sp>
        <p:nvSpPr>
          <p:cNvPr id="3" name="Title 2"/>
          <p:cNvSpPr>
            <a:spLocks noGrp="1"/>
          </p:cNvSpPr>
          <p:nvPr>
            <p:ph type="title"/>
          </p:nvPr>
        </p:nvSpPr>
        <p:spPr>
          <a:xfrm>
            <a:off x="457200" y="890124"/>
            <a:ext cx="8305800" cy="1205713"/>
          </a:xfrm>
        </p:spPr>
        <p:txBody>
          <a:bodyPr>
            <a:noAutofit/>
          </a:bodyPr>
          <a:lstStyle/>
          <a:p>
            <a:r>
              <a:rPr lang="en-CA" sz="4000" dirty="0"/>
              <a:t>Goal of Accommodation in the Employment Context</a:t>
            </a:r>
          </a:p>
        </p:txBody>
      </p:sp>
    </p:spTree>
    <p:extLst>
      <p:ext uri="{BB962C8B-B14F-4D97-AF65-F5344CB8AC3E}">
        <p14:creationId xmlns:p14="http://schemas.microsoft.com/office/powerpoint/2010/main" val="327790185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459978"/>
            <a:ext cx="8229600" cy="3864621"/>
          </a:xfrm>
        </p:spPr>
        <p:txBody>
          <a:bodyPr/>
          <a:lstStyle/>
          <a:p>
            <a:r>
              <a:rPr lang="en-CA" dirty="0"/>
              <a:t>Accommodation in the workplace means taking reasonable steps to make changes to certain workplace rules, standards, policies, culture and/or physical environments to lessen or eliminate their negative effects on persons or classes of persons protected from discrimination [under the protected grounds] in the </a:t>
            </a:r>
            <a:r>
              <a:rPr lang="en-CA" i="1" dirty="0"/>
              <a:t>Alberta Human Rights Act</a:t>
            </a:r>
            <a:endParaRPr lang="en-CA" dirty="0"/>
          </a:p>
        </p:txBody>
      </p:sp>
      <p:sp>
        <p:nvSpPr>
          <p:cNvPr id="5" name="Title 4"/>
          <p:cNvSpPr>
            <a:spLocks noGrp="1"/>
          </p:cNvSpPr>
          <p:nvPr>
            <p:ph type="title"/>
          </p:nvPr>
        </p:nvSpPr>
        <p:spPr>
          <a:xfrm>
            <a:off x="457200" y="833479"/>
            <a:ext cx="8305800" cy="1181438"/>
          </a:xfrm>
        </p:spPr>
        <p:txBody>
          <a:bodyPr>
            <a:noAutofit/>
          </a:bodyPr>
          <a:lstStyle/>
          <a:p>
            <a:r>
              <a:rPr lang="en-CA" sz="3600" dirty="0"/>
              <a:t>Meaning of Accommodation in the Employment Context</a:t>
            </a:r>
          </a:p>
        </p:txBody>
      </p:sp>
    </p:spTree>
    <p:extLst>
      <p:ext uri="{BB962C8B-B14F-4D97-AF65-F5344CB8AC3E}">
        <p14:creationId xmlns:p14="http://schemas.microsoft.com/office/powerpoint/2010/main" val="220392474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2330506"/>
            <a:ext cx="8403579" cy="4410159"/>
          </a:xfrm>
        </p:spPr>
        <p:txBody>
          <a:bodyPr/>
          <a:lstStyle/>
          <a:p>
            <a:r>
              <a:rPr lang="en-CA" dirty="0"/>
              <a:t>The AHRA works to ensure that the workplace is free from discrimination in all aspects of the employment process</a:t>
            </a:r>
          </a:p>
          <a:p>
            <a:r>
              <a:rPr lang="en-CA" dirty="0"/>
              <a:t>Employment processes include activities related to recruitment, hiring, promotions, assignments, transfers, benefits and termination </a:t>
            </a:r>
          </a:p>
          <a:p>
            <a:r>
              <a:rPr lang="en-CA" dirty="0"/>
              <a:t>For more information see AHRC website at </a:t>
            </a:r>
            <a:r>
              <a:rPr lang="en-CA" dirty="0">
                <a:hlinkClick r:id="rId3"/>
              </a:rPr>
              <a:t>https://www.albertahumanrights.ab.ca/employment/Pages/employer_info.aspx</a:t>
            </a:r>
            <a:r>
              <a:rPr lang="en-CA" dirty="0"/>
              <a:t> </a:t>
            </a:r>
          </a:p>
          <a:p>
            <a:pPr marL="0" indent="0">
              <a:buNone/>
            </a:pPr>
            <a:endParaRPr lang="en-CA" dirty="0"/>
          </a:p>
        </p:txBody>
      </p:sp>
      <p:sp>
        <p:nvSpPr>
          <p:cNvPr id="3" name="Title 2"/>
          <p:cNvSpPr>
            <a:spLocks noGrp="1"/>
          </p:cNvSpPr>
          <p:nvPr>
            <p:ph type="title"/>
          </p:nvPr>
        </p:nvSpPr>
        <p:spPr>
          <a:xfrm>
            <a:off x="457200" y="704087"/>
            <a:ext cx="8305800" cy="1521223"/>
          </a:xfrm>
        </p:spPr>
        <p:txBody>
          <a:bodyPr>
            <a:noAutofit/>
          </a:bodyPr>
          <a:lstStyle/>
          <a:p>
            <a:r>
              <a:rPr lang="en-CA" sz="4000" dirty="0"/>
              <a:t>When does the duty to accommodate apply?</a:t>
            </a:r>
          </a:p>
        </p:txBody>
      </p:sp>
    </p:spTree>
    <p:extLst>
      <p:ext uri="{BB962C8B-B14F-4D97-AF65-F5344CB8AC3E}">
        <p14:creationId xmlns:p14="http://schemas.microsoft.com/office/powerpoint/2010/main" val="319718239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950181"/>
            <a:ext cx="8403579" cy="4907819"/>
          </a:xfrm>
        </p:spPr>
        <p:txBody>
          <a:bodyPr/>
          <a:lstStyle/>
          <a:p>
            <a:r>
              <a:rPr lang="en-CA" sz="2400" dirty="0"/>
              <a:t>Employers have legal duty to take reasonable steps to accommodate an employee to the point of “undue hardship”</a:t>
            </a:r>
          </a:p>
          <a:p>
            <a:r>
              <a:rPr lang="en-CA" sz="2400" dirty="0"/>
              <a:t>Undue hardship is more than an inconvenience</a:t>
            </a:r>
          </a:p>
          <a:p>
            <a:r>
              <a:rPr lang="en-CA" sz="2400" dirty="0"/>
              <a:t>Some hardship may/will be required i.e. increased costs</a:t>
            </a:r>
          </a:p>
          <a:p>
            <a:r>
              <a:rPr lang="en-US" sz="2400" dirty="0"/>
              <a:t>No duty of instant or perfect accommodation</a:t>
            </a:r>
          </a:p>
          <a:p>
            <a:r>
              <a:rPr lang="en-CA" sz="2400" dirty="0"/>
              <a:t>Undue hardship is assessed by considering factors such as cost, safety, size of company, disruption, and interchangeability of workforce</a:t>
            </a:r>
          </a:p>
          <a:p>
            <a:r>
              <a:rPr lang="en-CA" sz="2400" dirty="0"/>
              <a:t>Changed circumstances may change duty to </a:t>
            </a:r>
          </a:p>
          <a:p>
            <a:pPr marL="0" indent="0">
              <a:buNone/>
            </a:pPr>
            <a:r>
              <a:rPr lang="en-CA" sz="2400" dirty="0"/>
              <a:t>    accommodate</a:t>
            </a:r>
          </a:p>
          <a:p>
            <a:endParaRPr lang="en-CA" dirty="0"/>
          </a:p>
          <a:p>
            <a:endParaRPr lang="en-CA" dirty="0"/>
          </a:p>
        </p:txBody>
      </p:sp>
      <p:sp>
        <p:nvSpPr>
          <p:cNvPr id="3" name="Title 2"/>
          <p:cNvSpPr>
            <a:spLocks noGrp="1"/>
          </p:cNvSpPr>
          <p:nvPr>
            <p:ph type="title"/>
          </p:nvPr>
        </p:nvSpPr>
        <p:spPr>
          <a:xfrm>
            <a:off x="623087" y="849665"/>
            <a:ext cx="8108220" cy="1043871"/>
          </a:xfrm>
        </p:spPr>
        <p:txBody>
          <a:bodyPr>
            <a:noAutofit/>
          </a:bodyPr>
          <a:lstStyle/>
          <a:p>
            <a:r>
              <a:rPr lang="en-CA" sz="3200" dirty="0"/>
              <a:t>What is the extent of an employer’s duty to accommodate? Until "undue hardship</a:t>
            </a:r>
            <a:r>
              <a:rPr lang="en-CA" sz="3200" dirty="0">
                <a:cs typeface="Calibri"/>
              </a:rPr>
              <a:t>"</a:t>
            </a:r>
            <a:endParaRPr lang="en-CA" sz="3200" dirty="0"/>
          </a:p>
        </p:txBody>
      </p:sp>
    </p:spTree>
    <p:extLst>
      <p:ext uri="{BB962C8B-B14F-4D97-AF65-F5344CB8AC3E}">
        <p14:creationId xmlns:p14="http://schemas.microsoft.com/office/powerpoint/2010/main" val="15160159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6215" y="1600201"/>
            <a:ext cx="7665335" cy="4343400"/>
          </a:xfrm>
        </p:spPr>
        <p:txBody>
          <a:bodyPr>
            <a:normAutofit/>
          </a:bodyPr>
          <a:lstStyle/>
          <a:p>
            <a:pPr marL="0" indent="0">
              <a:buNone/>
            </a:pPr>
            <a:endParaRPr lang="en-US" b="1" dirty="0"/>
          </a:p>
          <a:p>
            <a:pPr marL="0" indent="0">
              <a:buNone/>
            </a:pPr>
            <a:r>
              <a:rPr lang="en-US" b="1" dirty="0"/>
              <a:t>An employer has a duty to accommodate an employee </a:t>
            </a:r>
            <a:r>
              <a:rPr lang="en-US" b="1" i="1" dirty="0"/>
              <a:t>to the point of undue hardship</a:t>
            </a:r>
            <a:r>
              <a:rPr lang="en-US" b="1" dirty="0"/>
              <a:t>.</a:t>
            </a:r>
          </a:p>
          <a:p>
            <a:pPr marL="228600" lvl="1" indent="0">
              <a:buNone/>
            </a:pPr>
            <a:endParaRPr lang="en-US" dirty="0"/>
          </a:p>
          <a:p>
            <a:pPr lvl="1"/>
            <a:endParaRPr lang="en-US" dirty="0"/>
          </a:p>
        </p:txBody>
      </p:sp>
      <p:sp>
        <p:nvSpPr>
          <p:cNvPr id="2" name="Title 1"/>
          <p:cNvSpPr>
            <a:spLocks noGrp="1"/>
          </p:cNvSpPr>
          <p:nvPr>
            <p:ph type="title"/>
          </p:nvPr>
        </p:nvSpPr>
        <p:spPr/>
        <p:txBody>
          <a:bodyPr/>
          <a:lstStyle/>
          <a:p>
            <a:r>
              <a:rPr lang="en-US" dirty="0"/>
              <a:t>Undue Hardship</a:t>
            </a:r>
          </a:p>
        </p:txBody>
      </p:sp>
      <p:pic>
        <p:nvPicPr>
          <p:cNvPr id="5" name="Picture 4"/>
          <p:cNvPicPr>
            <a:picLocks noChangeAspect="1"/>
          </p:cNvPicPr>
          <p:nvPr/>
        </p:nvPicPr>
        <p:blipFill>
          <a:blip r:embed="rId3"/>
          <a:stretch>
            <a:fillRect/>
          </a:stretch>
        </p:blipFill>
        <p:spPr>
          <a:xfrm>
            <a:off x="1260415" y="3747225"/>
            <a:ext cx="1785595" cy="1404480"/>
          </a:xfrm>
          <a:prstGeom prst="rect">
            <a:avLst/>
          </a:prstGeom>
        </p:spPr>
      </p:pic>
      <p:sp>
        <p:nvSpPr>
          <p:cNvPr id="6" name="Plus 5"/>
          <p:cNvSpPr/>
          <p:nvPr/>
        </p:nvSpPr>
        <p:spPr>
          <a:xfrm>
            <a:off x="4105908" y="4544947"/>
            <a:ext cx="914400" cy="9144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ine Callout 2 6"/>
          <p:cNvSpPr/>
          <p:nvPr/>
        </p:nvSpPr>
        <p:spPr>
          <a:xfrm rot="10800000" flipV="1">
            <a:off x="5881949" y="3826191"/>
            <a:ext cx="1222223" cy="623274"/>
          </a:xfrm>
          <a:prstGeom prst="borderCallout2">
            <a:avLst>
              <a:gd name="adj1" fmla="val 43640"/>
              <a:gd name="adj2" fmla="val 99480"/>
              <a:gd name="adj3" fmla="val 43640"/>
              <a:gd name="adj4" fmla="val 98958"/>
              <a:gd name="adj5" fmla="val 102518"/>
              <a:gd name="adj6" fmla="val 1806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size of company</a:t>
            </a:r>
          </a:p>
        </p:txBody>
      </p:sp>
      <p:sp>
        <p:nvSpPr>
          <p:cNvPr id="9" name="Line Callout 2 8"/>
          <p:cNvSpPr/>
          <p:nvPr/>
        </p:nvSpPr>
        <p:spPr>
          <a:xfrm rot="10800000" flipV="1">
            <a:off x="7341755" y="4323317"/>
            <a:ext cx="1222223" cy="460336"/>
          </a:xfrm>
          <a:prstGeom prst="borderCallout2">
            <a:avLst>
              <a:gd name="adj1" fmla="val 43640"/>
              <a:gd name="adj2" fmla="val 99480"/>
              <a:gd name="adj3" fmla="val 43640"/>
              <a:gd name="adj4" fmla="val 98958"/>
              <a:gd name="adj5" fmla="val 110815"/>
              <a:gd name="adj6" fmla="val 2884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safety</a:t>
            </a:r>
          </a:p>
        </p:txBody>
      </p:sp>
      <p:sp>
        <p:nvSpPr>
          <p:cNvPr id="10" name="Line Callout 2 9"/>
          <p:cNvSpPr/>
          <p:nvPr/>
        </p:nvSpPr>
        <p:spPr>
          <a:xfrm rot="10800000" flipV="1">
            <a:off x="6282235" y="4999011"/>
            <a:ext cx="1433051" cy="460336"/>
          </a:xfrm>
          <a:prstGeom prst="borderCallout2">
            <a:avLst>
              <a:gd name="adj1" fmla="val 43640"/>
              <a:gd name="adj2" fmla="val 99480"/>
              <a:gd name="adj3" fmla="val 43640"/>
              <a:gd name="adj4" fmla="val 98958"/>
              <a:gd name="adj5" fmla="val 50663"/>
              <a:gd name="adj6" fmla="val 1853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disruption</a:t>
            </a:r>
          </a:p>
        </p:txBody>
      </p:sp>
      <p:sp>
        <p:nvSpPr>
          <p:cNvPr id="11" name="Line Callout 2 10"/>
          <p:cNvSpPr/>
          <p:nvPr/>
        </p:nvSpPr>
        <p:spPr>
          <a:xfrm rot="10800000" flipV="1">
            <a:off x="6119530" y="5815331"/>
            <a:ext cx="1222223" cy="825461"/>
          </a:xfrm>
          <a:prstGeom prst="borderCallout2">
            <a:avLst>
              <a:gd name="adj1" fmla="val 43640"/>
              <a:gd name="adj2" fmla="val 99480"/>
              <a:gd name="adj3" fmla="val 43640"/>
              <a:gd name="adj4" fmla="val 98958"/>
              <a:gd name="adj5" fmla="val -44788"/>
              <a:gd name="adj6" fmla="val 1861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other relevant factors</a:t>
            </a:r>
          </a:p>
        </p:txBody>
      </p:sp>
      <p:cxnSp>
        <p:nvCxnSpPr>
          <p:cNvPr id="13" name="Straight Connector 12"/>
          <p:cNvCxnSpPr/>
          <p:nvPr/>
        </p:nvCxnSpPr>
        <p:spPr>
          <a:xfrm>
            <a:off x="3046010" y="4649977"/>
            <a:ext cx="1059898" cy="349034"/>
          </a:xfrm>
          <a:prstGeom prst="line">
            <a:avLst/>
          </a:prstGeom>
        </p:spPr>
        <p:style>
          <a:lnRef idx="2">
            <a:schemeClr val="accent1"/>
          </a:lnRef>
          <a:fillRef idx="0">
            <a:schemeClr val="accent1"/>
          </a:fillRef>
          <a:effectRef idx="1">
            <a:schemeClr val="accent1"/>
          </a:effectRef>
          <a:fontRef idx="minor">
            <a:schemeClr val="tx1"/>
          </a:fontRef>
        </p:style>
      </p:cxnSp>
      <p:sp>
        <p:nvSpPr>
          <p:cNvPr id="15" name="Line Callout 2 14"/>
          <p:cNvSpPr/>
          <p:nvPr/>
        </p:nvSpPr>
        <p:spPr>
          <a:xfrm rot="10800000" flipV="1">
            <a:off x="1355904" y="5528412"/>
            <a:ext cx="2214902" cy="645357"/>
          </a:xfrm>
          <a:prstGeom prst="borderCallout2">
            <a:avLst>
              <a:gd name="adj1" fmla="val 16676"/>
              <a:gd name="adj2" fmla="val -467"/>
              <a:gd name="adj3" fmla="val -37600"/>
              <a:gd name="adj4" fmla="val -23606"/>
              <a:gd name="adj5" fmla="val -41238"/>
              <a:gd name="adj6" fmla="val -231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interchangeability of workforce</a:t>
            </a:r>
          </a:p>
        </p:txBody>
      </p:sp>
      <p:sp>
        <p:nvSpPr>
          <p:cNvPr id="16" name="Line Callout 2 15"/>
          <p:cNvSpPr/>
          <p:nvPr/>
        </p:nvSpPr>
        <p:spPr>
          <a:xfrm rot="10800000" flipV="1">
            <a:off x="3883175" y="3212908"/>
            <a:ext cx="1387664" cy="825984"/>
          </a:xfrm>
          <a:prstGeom prst="borderCallout2">
            <a:avLst>
              <a:gd name="adj1" fmla="val 106450"/>
              <a:gd name="adj2" fmla="val 64324"/>
              <a:gd name="adj3" fmla="val 103386"/>
              <a:gd name="adj4" fmla="val 65364"/>
              <a:gd name="adj5" fmla="val 152876"/>
              <a:gd name="adj6" fmla="val 598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available resources</a:t>
            </a:r>
          </a:p>
        </p:txBody>
      </p:sp>
    </p:spTree>
    <p:extLst>
      <p:ext uri="{BB962C8B-B14F-4D97-AF65-F5344CB8AC3E}">
        <p14:creationId xmlns:p14="http://schemas.microsoft.com/office/powerpoint/2010/main" val="44762350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66959"/>
            <a:ext cx="6582871" cy="4523447"/>
          </a:xfrm>
        </p:spPr>
        <p:txBody>
          <a:bodyPr>
            <a:normAutofit fontScale="77500" lnSpcReduction="20000"/>
          </a:bodyPr>
          <a:lstStyle/>
          <a:p>
            <a:pPr marL="0" lvl="0" indent="0">
              <a:buNone/>
            </a:pPr>
            <a:endParaRPr lang="en-US" dirty="0"/>
          </a:p>
          <a:p>
            <a:pPr lvl="0"/>
            <a:r>
              <a:rPr lang="en-US" b="1" dirty="0"/>
              <a:t>Overview of Sources of Law</a:t>
            </a:r>
          </a:p>
          <a:p>
            <a:pPr marL="393700" lvl="1" indent="0">
              <a:buNone/>
            </a:pPr>
            <a:endParaRPr lang="en-US" i="1" dirty="0"/>
          </a:p>
          <a:p>
            <a:pPr lvl="0"/>
            <a:r>
              <a:rPr lang="en-US" b="1" dirty="0"/>
              <a:t>Duty to Accommodate</a:t>
            </a:r>
          </a:p>
          <a:p>
            <a:pPr lvl="1"/>
            <a:r>
              <a:rPr lang="en-US" dirty="0"/>
              <a:t>Goal of accommodation in the employment context</a:t>
            </a:r>
          </a:p>
          <a:p>
            <a:pPr lvl="1"/>
            <a:r>
              <a:rPr lang="en-US" dirty="0"/>
              <a:t>Meaning of accommodation in the employment context</a:t>
            </a:r>
          </a:p>
          <a:p>
            <a:pPr lvl="1"/>
            <a:r>
              <a:rPr lang="en-US" dirty="0"/>
              <a:t>When does the duty to accommodate apply?</a:t>
            </a:r>
          </a:p>
          <a:p>
            <a:pPr lvl="1"/>
            <a:r>
              <a:rPr lang="en-US" dirty="0"/>
              <a:t>Section 7 of the </a:t>
            </a:r>
            <a:r>
              <a:rPr lang="en-US" i="1" dirty="0"/>
              <a:t>Alberta Human Rights Act</a:t>
            </a:r>
          </a:p>
          <a:p>
            <a:pPr lvl="1"/>
            <a:r>
              <a:rPr lang="en-US" dirty="0"/>
              <a:t>Section 8 of the </a:t>
            </a:r>
            <a:r>
              <a:rPr lang="en-US" i="1" dirty="0"/>
              <a:t>Alberta Human Rights Act</a:t>
            </a:r>
          </a:p>
          <a:p>
            <a:pPr lvl="1"/>
            <a:r>
              <a:rPr lang="en-US" dirty="0"/>
              <a:t>What is the extent of the employer’s duty to accommodate – Undue Hardship</a:t>
            </a:r>
          </a:p>
          <a:p>
            <a:pPr lvl="1"/>
            <a:r>
              <a:rPr lang="en-US" dirty="0"/>
              <a:t>Bona fide occupational requirement (BFOR)</a:t>
            </a:r>
          </a:p>
          <a:p>
            <a:pPr lvl="1"/>
            <a:r>
              <a:rPr lang="en-US" dirty="0"/>
              <a:t>Employer’s Responsibilities </a:t>
            </a:r>
          </a:p>
          <a:p>
            <a:pPr lvl="1"/>
            <a:r>
              <a:rPr lang="en-US" dirty="0"/>
              <a:t>Employee’s Responsibilities</a:t>
            </a:r>
          </a:p>
          <a:p>
            <a:pPr lvl="1"/>
            <a:r>
              <a:rPr lang="en-US" dirty="0"/>
              <a:t>Case Studies</a:t>
            </a:r>
          </a:p>
          <a:p>
            <a:pPr marL="0" lvl="0" indent="0">
              <a:buNone/>
            </a:pPr>
            <a:endParaRPr lang="en-US" dirty="0"/>
          </a:p>
        </p:txBody>
      </p:sp>
      <p:sp>
        <p:nvSpPr>
          <p:cNvPr id="2" name="Title 1"/>
          <p:cNvSpPr>
            <a:spLocks noGrp="1"/>
          </p:cNvSpPr>
          <p:nvPr>
            <p:ph type="title"/>
          </p:nvPr>
        </p:nvSpPr>
        <p:spPr>
          <a:xfrm>
            <a:off x="457200" y="704088"/>
            <a:ext cx="8305800" cy="857675"/>
          </a:xfrm>
        </p:spPr>
        <p:txBody>
          <a:bodyPr>
            <a:normAutofit/>
          </a:bodyPr>
          <a:lstStyle/>
          <a:p>
            <a:r>
              <a:rPr lang="en-US" sz="4400" dirty="0"/>
              <a:t>Course Outline</a:t>
            </a:r>
          </a:p>
        </p:txBody>
      </p:sp>
    </p:spTree>
    <p:extLst>
      <p:ext uri="{BB962C8B-B14F-4D97-AF65-F5344CB8AC3E}">
        <p14:creationId xmlns:p14="http://schemas.microsoft.com/office/powerpoint/2010/main" val="1644165139"/>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18406"/>
            <a:ext cx="8334122" cy="5089891"/>
          </a:xfrm>
        </p:spPr>
        <p:txBody>
          <a:bodyPr/>
          <a:lstStyle/>
          <a:p>
            <a:r>
              <a:rPr lang="en-CA" sz="2000" dirty="0"/>
              <a:t>Discrimination may be allowed if the employer can show that a discriminatory standard, policy or rule is a necessary requirement for the job – a BFOR.</a:t>
            </a:r>
          </a:p>
          <a:p>
            <a:endParaRPr lang="en-CA" sz="2000" dirty="0"/>
          </a:p>
          <a:p>
            <a:r>
              <a:rPr lang="en-CA" sz="2000" dirty="0"/>
              <a:t>BFOR is established under 3-part test:</a:t>
            </a:r>
          </a:p>
          <a:p>
            <a:pPr marL="823913" lvl="1" indent="-457200">
              <a:buAutoNum type="arabicPeriod"/>
            </a:pPr>
            <a:r>
              <a:rPr lang="en-CA" sz="2000" dirty="0"/>
              <a:t>Rational connection to the performance of the job</a:t>
            </a:r>
          </a:p>
          <a:p>
            <a:pPr marL="823913" lvl="1" indent="-457200">
              <a:buAutoNum type="arabicPeriod"/>
            </a:pPr>
            <a:r>
              <a:rPr lang="en-CA" sz="2000" dirty="0"/>
              <a:t>Imposed in good faith, believing that it is necessary to the job</a:t>
            </a:r>
          </a:p>
          <a:p>
            <a:pPr marL="823913" lvl="1" indent="-457200">
              <a:buAutoNum type="arabicPeriod"/>
            </a:pPr>
            <a:r>
              <a:rPr lang="en-CA" sz="2000" dirty="0"/>
              <a:t>Reasonably necessary </a:t>
            </a:r>
          </a:p>
          <a:p>
            <a:r>
              <a:rPr lang="en-CA" sz="2000" dirty="0"/>
              <a:t>The BFOR test must be applied on an individual, or case-by-case, basis. </a:t>
            </a:r>
            <a:br>
              <a:rPr lang="en-CA" sz="1800" dirty="0"/>
            </a:br>
            <a:endParaRPr lang="en-CA" sz="1800" dirty="0"/>
          </a:p>
          <a:p>
            <a:pPr marL="0" indent="0">
              <a:buNone/>
            </a:pPr>
            <a:r>
              <a:rPr lang="en-CA" sz="1800" dirty="0"/>
              <a:t>For more information, see Alberta Human Rights Commission website at </a:t>
            </a:r>
            <a:r>
              <a:rPr lang="en-CA" sz="1800" dirty="0">
                <a:hlinkClick r:id="rId3"/>
              </a:rPr>
              <a:t>https://www.albertahumanrights.ab.ca/employment/employee_info/employment_contract/Pages/bfor.aspx</a:t>
            </a:r>
            <a:r>
              <a:rPr lang="en-CA" sz="1800" dirty="0"/>
              <a:t> </a:t>
            </a:r>
          </a:p>
        </p:txBody>
      </p:sp>
      <p:sp>
        <p:nvSpPr>
          <p:cNvPr id="3" name="Title 2"/>
          <p:cNvSpPr>
            <a:spLocks noGrp="1"/>
          </p:cNvSpPr>
          <p:nvPr>
            <p:ph type="title"/>
          </p:nvPr>
        </p:nvSpPr>
        <p:spPr>
          <a:xfrm>
            <a:off x="485522" y="873941"/>
            <a:ext cx="8305800" cy="639270"/>
          </a:xfrm>
        </p:spPr>
        <p:txBody>
          <a:bodyPr>
            <a:noAutofit/>
          </a:bodyPr>
          <a:lstStyle/>
          <a:p>
            <a:r>
              <a:rPr lang="en-CA" sz="3600" dirty="0"/>
              <a:t>Bona fide occupational requirement (BFOR) </a:t>
            </a:r>
          </a:p>
        </p:txBody>
      </p:sp>
    </p:spTree>
    <p:extLst>
      <p:ext uri="{BB962C8B-B14F-4D97-AF65-F5344CB8AC3E}">
        <p14:creationId xmlns:p14="http://schemas.microsoft.com/office/powerpoint/2010/main" val="297678470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06230"/>
            <a:ext cx="8229600" cy="4018371"/>
          </a:xfrm>
        </p:spPr>
        <p:txBody>
          <a:bodyPr/>
          <a:lstStyle/>
          <a:p>
            <a:r>
              <a:rPr lang="en-CA" sz="4400" dirty="0"/>
              <a:t>Accommodation of employee pregnancy or maternity leave</a:t>
            </a:r>
          </a:p>
          <a:p>
            <a:pPr marL="0" indent="0">
              <a:buNone/>
            </a:pPr>
            <a:endParaRPr lang="en-CA" sz="4400" dirty="0"/>
          </a:p>
          <a:p>
            <a:r>
              <a:rPr lang="en-CA" sz="4400" dirty="0"/>
              <a:t>Accommodation based on family status</a:t>
            </a:r>
          </a:p>
        </p:txBody>
      </p:sp>
      <p:sp>
        <p:nvSpPr>
          <p:cNvPr id="3" name="Title 2"/>
          <p:cNvSpPr>
            <a:spLocks noGrp="1"/>
          </p:cNvSpPr>
          <p:nvPr>
            <p:ph type="title"/>
          </p:nvPr>
        </p:nvSpPr>
        <p:spPr>
          <a:xfrm>
            <a:off x="457200" y="1132885"/>
            <a:ext cx="8305800" cy="971044"/>
          </a:xfrm>
        </p:spPr>
        <p:txBody>
          <a:bodyPr>
            <a:noAutofit/>
          </a:bodyPr>
          <a:lstStyle/>
          <a:p>
            <a:pPr algn="ctr"/>
            <a:r>
              <a:rPr lang="en-CA" dirty="0"/>
              <a:t>Case Studies</a:t>
            </a:r>
          </a:p>
        </p:txBody>
      </p:sp>
    </p:spTree>
    <p:extLst>
      <p:ext uri="{BB962C8B-B14F-4D97-AF65-F5344CB8AC3E}">
        <p14:creationId xmlns:p14="http://schemas.microsoft.com/office/powerpoint/2010/main" val="43595634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66959"/>
            <a:ext cx="8229600" cy="4657641"/>
          </a:xfrm>
        </p:spPr>
        <p:txBody>
          <a:bodyPr/>
          <a:lstStyle/>
          <a:p>
            <a:pPr>
              <a:buFont typeface="Arial"/>
              <a:buChar char="•"/>
            </a:pPr>
            <a:r>
              <a:rPr lang="en-CA" sz="1600" dirty="0"/>
              <a:t>Pregnancy is included under the protected ground of gender. This includes pregnancy, childbirth, breastfeeding, miscarriage or stillbirth, abortion, and complications arising from any of the above</a:t>
            </a:r>
          </a:p>
          <a:p>
            <a:r>
              <a:rPr lang="en-CA" sz="1600" dirty="0"/>
              <a:t>Medical leave or medical leave due to pregnancy</a:t>
            </a:r>
          </a:p>
          <a:p>
            <a:r>
              <a:rPr lang="en-CA" sz="1600" dirty="0"/>
              <a:t>Maternity and parental leave</a:t>
            </a:r>
          </a:p>
          <a:p>
            <a:r>
              <a:rPr lang="en-CA" sz="1600" dirty="0"/>
              <a:t>Accommodation could include: </a:t>
            </a:r>
          </a:p>
          <a:p>
            <a:pPr lvl="1">
              <a:buFont typeface="Arial"/>
              <a:buChar char="•"/>
            </a:pPr>
            <a:r>
              <a:rPr lang="en-CA" sz="1600" dirty="0"/>
              <a:t>changing the employee's job duties if her pregnancy prevents her from performing parts of her job</a:t>
            </a:r>
          </a:p>
          <a:p>
            <a:pPr lvl="1">
              <a:buFont typeface="Arial"/>
              <a:buChar char="•"/>
            </a:pPr>
            <a:r>
              <a:rPr lang="en-CA" sz="1600" dirty="0"/>
              <a:t>providing a flexible work schedule to accommodate the needs of an employee who is pregnant or breastfeeding</a:t>
            </a:r>
          </a:p>
          <a:p>
            <a:pPr lvl="1">
              <a:buFont typeface="Arial"/>
              <a:buChar char="•"/>
            </a:pPr>
            <a:r>
              <a:rPr lang="en-CA" sz="1600" dirty="0"/>
              <a:t>ensuring the employee has full access to benefit packages and that they are provided in a non-discriminatory manner</a:t>
            </a:r>
          </a:p>
          <a:p>
            <a:pPr lvl="1">
              <a:buFont typeface="Arial"/>
              <a:buChar char="•"/>
            </a:pPr>
            <a:r>
              <a:rPr lang="en-CA" sz="1600" dirty="0"/>
              <a:t>ensuring the employee has equal access to workplace opportunities</a:t>
            </a:r>
          </a:p>
          <a:p>
            <a:pPr lvl="1">
              <a:buFont typeface="Arial"/>
              <a:buChar char="•"/>
            </a:pPr>
            <a:r>
              <a:rPr lang="en-CA" sz="1600" dirty="0"/>
              <a:t>ensuring the employee can begin leave when she chooses, unless medical reasons require otherwise - women have the right to work when they are pregnant and </a:t>
            </a:r>
          </a:p>
          <a:p>
            <a:pPr marL="393700" lvl="1" indent="0">
              <a:buNone/>
            </a:pPr>
            <a:r>
              <a:rPr lang="en-CA" sz="1600" dirty="0"/>
              <a:t>      may choose to work as close to their due date as medically possible</a:t>
            </a:r>
          </a:p>
          <a:p>
            <a:pPr marL="393700" lvl="1" indent="0">
              <a:buNone/>
            </a:pPr>
            <a:endParaRPr lang="en-CA" sz="1600" dirty="0"/>
          </a:p>
          <a:p>
            <a:endParaRPr lang="en-CA" sz="2000" dirty="0"/>
          </a:p>
          <a:p>
            <a:endParaRPr lang="en-CA" sz="2000" dirty="0"/>
          </a:p>
        </p:txBody>
      </p:sp>
      <p:sp>
        <p:nvSpPr>
          <p:cNvPr id="3" name="Title 2"/>
          <p:cNvSpPr>
            <a:spLocks noGrp="1"/>
          </p:cNvSpPr>
          <p:nvPr>
            <p:ph type="title"/>
          </p:nvPr>
        </p:nvSpPr>
        <p:spPr>
          <a:xfrm>
            <a:off x="457200" y="704089"/>
            <a:ext cx="8305800" cy="962870"/>
          </a:xfrm>
        </p:spPr>
        <p:txBody>
          <a:bodyPr>
            <a:noAutofit/>
          </a:bodyPr>
          <a:lstStyle/>
          <a:p>
            <a:r>
              <a:rPr lang="en-CA" sz="2400" dirty="0"/>
              <a:t>Accommodation of Employees’ Pregnancy or Maternity Leave Needs</a:t>
            </a:r>
          </a:p>
        </p:txBody>
      </p:sp>
    </p:spTree>
    <p:extLst>
      <p:ext uri="{BB962C8B-B14F-4D97-AF65-F5344CB8AC3E}">
        <p14:creationId xmlns:p14="http://schemas.microsoft.com/office/powerpoint/2010/main" val="14807862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96316" y="1089974"/>
            <a:ext cx="8646631" cy="4008008"/>
          </a:xfrm>
          <a:prstGeom prst="rect">
            <a:avLst/>
          </a:prstGeom>
        </p:spPr>
      </p:pic>
    </p:spTree>
    <p:extLst>
      <p:ext uri="{BB962C8B-B14F-4D97-AF65-F5344CB8AC3E}">
        <p14:creationId xmlns:p14="http://schemas.microsoft.com/office/powerpoint/2010/main" val="2177925282"/>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514352"/>
            <a:ext cx="8001001" cy="950306"/>
          </a:xfrm>
        </p:spPr>
        <p:txBody>
          <a:bodyPr/>
          <a:lstStyle/>
          <a:p>
            <a:r>
              <a:rPr lang="en-US" sz="4400" dirty="0"/>
              <a:t>Employer’s Responsibilities</a:t>
            </a:r>
          </a:p>
        </p:txBody>
      </p:sp>
      <p:sp>
        <p:nvSpPr>
          <p:cNvPr id="4" name="Text Placeholder 3"/>
          <p:cNvSpPr>
            <a:spLocks noGrp="1"/>
          </p:cNvSpPr>
          <p:nvPr>
            <p:ph type="body" idx="2"/>
          </p:nvPr>
        </p:nvSpPr>
        <p:spPr>
          <a:xfrm>
            <a:off x="400147" y="1541250"/>
            <a:ext cx="2553853" cy="3837757"/>
          </a:xfrm>
        </p:spPr>
        <p:txBody>
          <a:bodyPr/>
          <a:lstStyle/>
          <a:p>
            <a:endParaRPr lang="en-US" dirty="0"/>
          </a:p>
        </p:txBody>
      </p:sp>
      <p:sp>
        <p:nvSpPr>
          <p:cNvPr id="3" name="Content Placeholder 2"/>
          <p:cNvSpPr>
            <a:spLocks noGrp="1"/>
          </p:cNvSpPr>
          <p:nvPr>
            <p:ph sz="half" idx="1"/>
          </p:nvPr>
        </p:nvSpPr>
        <p:spPr>
          <a:xfrm>
            <a:off x="3154264" y="1707419"/>
            <a:ext cx="5532536" cy="3965098"/>
          </a:xfrm>
        </p:spPr>
        <p:txBody>
          <a:bodyPr>
            <a:noAutofit/>
          </a:bodyPr>
          <a:lstStyle/>
          <a:p>
            <a:r>
              <a:rPr lang="en-CA" sz="2000" dirty="0"/>
              <a:t>Make appropriate inquiries and ensure that an employee is aware of the employer’s duty to accommodate, when the employer perceives accommodation is required</a:t>
            </a:r>
          </a:p>
          <a:p>
            <a:r>
              <a:rPr lang="en-CA" sz="2000" dirty="0">
                <a:solidFill>
                  <a:srgbClr val="FFC000"/>
                </a:solidFill>
              </a:rPr>
              <a:t>Non-Discrimination Policies and Procedures </a:t>
            </a:r>
          </a:p>
          <a:p>
            <a:r>
              <a:rPr lang="en-CA" sz="2000" dirty="0"/>
              <a:t>Turn its mind to how accommodation can be accomplished</a:t>
            </a:r>
          </a:p>
          <a:p>
            <a:r>
              <a:rPr lang="en-CA" sz="2000" dirty="0"/>
              <a:t>Assess accommodation on an individual basis</a:t>
            </a:r>
          </a:p>
          <a:p>
            <a:r>
              <a:rPr lang="en-CA" sz="2000" dirty="0"/>
              <a:t>Provide details to justify a refusal to accommodate</a:t>
            </a:r>
          </a:p>
          <a:p>
            <a:r>
              <a:rPr lang="en-CA" sz="2000" dirty="0"/>
              <a:t>Protect the privacy of employee information received to support a claim for accommodation</a:t>
            </a:r>
          </a:p>
          <a:p>
            <a:endParaRPr lang="en-CA" sz="2400" dirty="0"/>
          </a:p>
          <a:p>
            <a:endParaRPr lang="en-CA" sz="1800" dirty="0"/>
          </a:p>
        </p:txBody>
      </p:sp>
      <p:pic>
        <p:nvPicPr>
          <p:cNvPr id="7" name="Picture 6"/>
          <p:cNvPicPr>
            <a:picLocks noChangeAspect="1"/>
          </p:cNvPicPr>
          <p:nvPr/>
        </p:nvPicPr>
        <p:blipFill>
          <a:blip r:embed="rId3"/>
          <a:stretch>
            <a:fillRect/>
          </a:stretch>
        </p:blipFill>
        <p:spPr>
          <a:xfrm>
            <a:off x="400147" y="1541250"/>
            <a:ext cx="2553853" cy="3837757"/>
          </a:xfrm>
          <a:prstGeom prst="rect">
            <a:avLst/>
          </a:prstGeom>
        </p:spPr>
      </p:pic>
    </p:spTree>
    <p:extLst>
      <p:ext uri="{BB962C8B-B14F-4D97-AF65-F5344CB8AC3E}">
        <p14:creationId xmlns:p14="http://schemas.microsoft.com/office/powerpoint/2010/main" val="8076173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925904"/>
            <a:ext cx="8229600" cy="4398696"/>
          </a:xfrm>
        </p:spPr>
        <p:txBody>
          <a:bodyPr/>
          <a:lstStyle/>
          <a:p>
            <a:r>
              <a:rPr lang="en-CA" sz="2400" dirty="0"/>
              <a:t>Request accommodation based on protected ground(s)</a:t>
            </a:r>
          </a:p>
          <a:p>
            <a:r>
              <a:rPr lang="en-CA" sz="2400" dirty="0"/>
              <a:t>Provide supporting documentation for claim</a:t>
            </a:r>
          </a:p>
          <a:p>
            <a:r>
              <a:rPr lang="en-CA" sz="2400" dirty="0"/>
              <a:t>If applicable, provide supporting documentation on how long accommodation will be required</a:t>
            </a:r>
          </a:p>
          <a:p>
            <a:r>
              <a:rPr lang="en-CA" sz="2400" dirty="0"/>
              <a:t>Accept a reasonable accommodation, even if it is not the preferred option</a:t>
            </a:r>
          </a:p>
          <a:p>
            <a:r>
              <a:rPr lang="en-CA" sz="2400" dirty="0"/>
              <a:t>Cooperate to make the accommodation agreement work</a:t>
            </a:r>
          </a:p>
          <a:p>
            <a:r>
              <a:rPr lang="en-CA" sz="2400" dirty="0"/>
              <a:t>Advise the employer when accommodation needs </a:t>
            </a:r>
          </a:p>
          <a:p>
            <a:pPr marL="0" indent="0">
              <a:buNone/>
            </a:pPr>
            <a:r>
              <a:rPr lang="en-CA" sz="2400" dirty="0"/>
              <a:t>    end or change</a:t>
            </a:r>
          </a:p>
          <a:p>
            <a:pPr marL="0" indent="0">
              <a:buNone/>
            </a:pPr>
            <a:r>
              <a:rPr lang="en-CA" sz="2400" dirty="0"/>
              <a:t>      </a:t>
            </a:r>
          </a:p>
        </p:txBody>
      </p:sp>
      <p:sp>
        <p:nvSpPr>
          <p:cNvPr id="4" name="Title 3"/>
          <p:cNvSpPr>
            <a:spLocks noGrp="1"/>
          </p:cNvSpPr>
          <p:nvPr>
            <p:ph type="title"/>
          </p:nvPr>
        </p:nvSpPr>
        <p:spPr>
          <a:xfrm>
            <a:off x="457200" y="704089"/>
            <a:ext cx="8305800" cy="995238"/>
          </a:xfrm>
        </p:spPr>
        <p:txBody>
          <a:bodyPr>
            <a:normAutofit fontScale="90000"/>
          </a:bodyPr>
          <a:lstStyle/>
          <a:p>
            <a:br>
              <a:rPr lang="en-CA" dirty="0"/>
            </a:br>
            <a:r>
              <a:rPr lang="en-CA" dirty="0"/>
              <a:t>Employee’s Responsibilities</a:t>
            </a:r>
          </a:p>
        </p:txBody>
      </p:sp>
    </p:spTree>
    <p:extLst>
      <p:ext uri="{BB962C8B-B14F-4D97-AF65-F5344CB8AC3E}">
        <p14:creationId xmlns:p14="http://schemas.microsoft.com/office/powerpoint/2010/main" val="255602272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0124"/>
            <a:ext cx="8305800" cy="663547"/>
          </a:xfrm>
        </p:spPr>
        <p:txBody>
          <a:bodyPr>
            <a:normAutofit/>
          </a:bodyPr>
          <a:lstStyle/>
          <a:p>
            <a:r>
              <a:rPr lang="en-US" sz="3200" dirty="0"/>
              <a:t>Strategies to promote healthy work environment</a:t>
            </a:r>
          </a:p>
        </p:txBody>
      </p:sp>
      <p:sp>
        <p:nvSpPr>
          <p:cNvPr id="7" name="Content Placeholder 2"/>
          <p:cNvSpPr txBox="1">
            <a:spLocks/>
          </p:cNvSpPr>
          <p:nvPr/>
        </p:nvSpPr>
        <p:spPr>
          <a:xfrm>
            <a:off x="498474" y="1981200"/>
            <a:ext cx="7556313" cy="414496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dirty="0"/>
              <a:t>Awareness of other’s boundaries</a:t>
            </a:r>
          </a:p>
          <a:p>
            <a:r>
              <a:rPr lang="en-US" dirty="0"/>
              <a:t>Work toward learning more</a:t>
            </a:r>
          </a:p>
          <a:p>
            <a:r>
              <a:rPr lang="en-US" dirty="0"/>
              <a:t>When in doubt err on the side of caution</a:t>
            </a:r>
          </a:p>
          <a:p>
            <a:r>
              <a:rPr lang="en-US" dirty="0"/>
              <a:t>Be aware of your own biases</a:t>
            </a:r>
          </a:p>
          <a:p>
            <a:r>
              <a:rPr lang="en-US" dirty="0"/>
              <a:t>Find allies</a:t>
            </a:r>
          </a:p>
          <a:p>
            <a:r>
              <a:rPr lang="en-US" dirty="0"/>
              <a:t>Ask a supervisor, human resources or colleague</a:t>
            </a:r>
          </a:p>
          <a:p>
            <a:r>
              <a:rPr lang="en-US" dirty="0"/>
              <a:t>As a supervisor model healthy </a:t>
            </a:r>
            <a:r>
              <a:rPr lang="en-US" dirty="0" err="1"/>
              <a:t>behaviour</a:t>
            </a:r>
            <a:endParaRPr lang="en-US" dirty="0"/>
          </a:p>
          <a:p>
            <a:pPr lvl="1"/>
            <a:endParaRPr lang="en-US" dirty="0"/>
          </a:p>
        </p:txBody>
      </p:sp>
      <p:pic>
        <p:nvPicPr>
          <p:cNvPr id="4" name="Picture 3"/>
          <p:cNvPicPr>
            <a:picLocks noChangeAspect="1"/>
          </p:cNvPicPr>
          <p:nvPr/>
        </p:nvPicPr>
        <p:blipFill>
          <a:blip r:embed="rId2"/>
          <a:stretch>
            <a:fillRect/>
          </a:stretch>
        </p:blipFill>
        <p:spPr>
          <a:xfrm>
            <a:off x="6096283" y="1981200"/>
            <a:ext cx="2832100" cy="2870200"/>
          </a:xfrm>
          <a:prstGeom prst="rect">
            <a:avLst/>
          </a:prstGeom>
        </p:spPr>
      </p:pic>
    </p:spTree>
    <p:extLst>
      <p:ext uri="{BB962C8B-B14F-4D97-AF65-F5344CB8AC3E}">
        <p14:creationId xmlns:p14="http://schemas.microsoft.com/office/powerpoint/2010/main" val="231828700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946687"/>
          </a:xfrm>
        </p:spPr>
        <p:txBody>
          <a:bodyPr>
            <a:normAutofit/>
          </a:bodyPr>
          <a:lstStyle/>
          <a:p>
            <a:pPr algn="l"/>
            <a:r>
              <a:rPr lang="en-US" sz="4000" dirty="0"/>
              <a:t>Alberta Human Rights Commission </a:t>
            </a:r>
            <a:endParaRPr lang="en-US" sz="2700" dirty="0"/>
          </a:p>
        </p:txBody>
      </p:sp>
      <p:sp>
        <p:nvSpPr>
          <p:cNvPr id="7" name="Content Placeholder 2"/>
          <p:cNvSpPr txBox="1">
            <a:spLocks/>
          </p:cNvSpPr>
          <p:nvPr/>
        </p:nvSpPr>
        <p:spPr>
          <a:xfrm>
            <a:off x="498474" y="1537262"/>
            <a:ext cx="8276710" cy="4588902"/>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endParaRPr lang="en-US" dirty="0"/>
          </a:p>
          <a:p>
            <a:pPr marL="0" indent="0">
              <a:buNone/>
            </a:pPr>
            <a:r>
              <a:rPr lang="en-US" b="1" dirty="0"/>
              <a:t>Website</a:t>
            </a:r>
            <a:r>
              <a:rPr lang="en-US" dirty="0"/>
              <a:t>: </a:t>
            </a:r>
            <a:r>
              <a:rPr lang="en-US" dirty="0" err="1"/>
              <a:t>www.albertahumanrights.ab.ca</a:t>
            </a:r>
            <a:endParaRPr lang="en-US" dirty="0"/>
          </a:p>
          <a:p>
            <a:pPr marL="0" indent="0">
              <a:buNone/>
            </a:pPr>
            <a:r>
              <a:rPr lang="en-US" b="1" dirty="0"/>
              <a:t>Many forms available, such as</a:t>
            </a:r>
            <a:r>
              <a:rPr lang="en-US" dirty="0"/>
              <a:t>: </a:t>
            </a:r>
          </a:p>
          <a:p>
            <a:pPr marL="0" indent="0">
              <a:buNone/>
            </a:pPr>
            <a:r>
              <a:rPr lang="en-US" dirty="0"/>
              <a:t>Duty to Accommodate Information Sheet (AB Human Rights Commission)  </a:t>
            </a:r>
            <a:r>
              <a:rPr lang="en-US" dirty="0">
                <a:solidFill>
                  <a:srgbClr val="04617B"/>
                </a:solidFill>
              </a:rPr>
              <a:t>www.albertahumanrights.ab.ca/Bull_DutytoAccom_web.pdf</a:t>
            </a:r>
          </a:p>
          <a:p>
            <a:pPr lvl="1"/>
            <a:endParaRPr lang="en-US" dirty="0"/>
          </a:p>
        </p:txBody>
      </p:sp>
      <p:pic>
        <p:nvPicPr>
          <p:cNvPr id="3" name="Picture 2" descr="j03096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241" y="5310197"/>
            <a:ext cx="4666380" cy="1457397"/>
          </a:xfrm>
          <a:prstGeom prst="rect">
            <a:avLst/>
          </a:prstGeom>
        </p:spPr>
      </p:pic>
    </p:spTree>
    <p:extLst>
      <p:ext uri="{BB962C8B-B14F-4D97-AF65-F5344CB8AC3E}">
        <p14:creationId xmlns:p14="http://schemas.microsoft.com/office/powerpoint/2010/main" val="12820752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11504"/>
            <a:ext cx="7851648" cy="1755972"/>
          </a:xfrm>
        </p:spPr>
        <p:txBody>
          <a:bodyPr>
            <a:normAutofit fontScale="90000"/>
          </a:bodyPr>
          <a:lstStyle/>
          <a:p>
            <a:pPr algn="l"/>
            <a:r>
              <a:rPr lang="en-CA" dirty="0"/>
              <a:t>Alberta Civil Liberties Research Centre</a:t>
            </a:r>
            <a:br>
              <a:rPr lang="en-CA" dirty="0"/>
            </a:br>
            <a:endParaRPr lang="en-CA" dirty="0"/>
          </a:p>
        </p:txBody>
      </p:sp>
      <p:sp>
        <p:nvSpPr>
          <p:cNvPr id="3" name="Subtitle 2"/>
          <p:cNvSpPr>
            <a:spLocks noGrp="1"/>
          </p:cNvSpPr>
          <p:nvPr>
            <p:ph type="subTitle" idx="1"/>
          </p:nvPr>
        </p:nvSpPr>
        <p:spPr>
          <a:xfrm>
            <a:off x="533400" y="2087746"/>
            <a:ext cx="7854696" cy="1772156"/>
          </a:xfrm>
        </p:spPr>
        <p:txBody>
          <a:bodyPr/>
          <a:lstStyle/>
          <a:p>
            <a:pPr algn="l"/>
            <a:r>
              <a:rPr lang="en-US" sz="3200" dirty="0">
                <a:solidFill>
                  <a:srgbClr val="D9D9D9"/>
                </a:solidFill>
                <a:latin typeface="Calibri" charset="0"/>
                <a:ea typeface="MS PGothic" charset="0"/>
              </a:rPr>
              <a:t>Website:	</a:t>
            </a:r>
            <a:r>
              <a:rPr lang="en-US" sz="3200" dirty="0">
                <a:solidFill>
                  <a:srgbClr val="D9D9D9"/>
                </a:solidFill>
                <a:latin typeface="Calibri" charset="0"/>
                <a:ea typeface="MS PGothic" charset="0"/>
                <a:hlinkClick r:id="rId2"/>
              </a:rPr>
              <a:t>www.ACLRC.com</a:t>
            </a:r>
            <a:endParaRPr lang="en-US" sz="3200" u="sng" dirty="0">
              <a:solidFill>
                <a:srgbClr val="D9D9D9"/>
              </a:solidFill>
              <a:latin typeface="Calibri" charset="0"/>
              <a:ea typeface="MS PGothic" charset="0"/>
            </a:endParaRPr>
          </a:p>
          <a:p>
            <a:pPr algn="l"/>
            <a:r>
              <a:rPr lang="en-US" sz="3200" dirty="0">
                <a:solidFill>
                  <a:srgbClr val="D9D9D9"/>
                </a:solidFill>
                <a:latin typeface="Calibri" charset="0"/>
                <a:ea typeface="MS PGothic" charset="0"/>
                <a:hlinkClick r:id="rId3"/>
              </a:rPr>
              <a:t>Email:	ACLRC@ucalgary.ca</a:t>
            </a:r>
            <a:endParaRPr lang="en-US" sz="3200" dirty="0">
              <a:solidFill>
                <a:srgbClr val="D9D9D9"/>
              </a:solidFill>
              <a:latin typeface="Calibri" charset="0"/>
              <a:ea typeface="MS PGothic" charset="0"/>
            </a:endParaRPr>
          </a:p>
          <a:p>
            <a:pPr algn="l"/>
            <a:r>
              <a:rPr lang="en-US" sz="3200" dirty="0">
                <a:solidFill>
                  <a:srgbClr val="D9D9D9"/>
                </a:solidFill>
                <a:latin typeface="Calibri" charset="0"/>
                <a:ea typeface="MS PGothic" charset="0"/>
              </a:rPr>
              <a:t>Phone:  403-220-2505</a:t>
            </a:r>
          </a:p>
          <a:p>
            <a:pPr algn="l"/>
            <a:endParaRPr lang="en-US" sz="3200" dirty="0">
              <a:solidFill>
                <a:srgbClr val="D9D9D9"/>
              </a:solidFill>
              <a:latin typeface="Calibri" charset="0"/>
              <a:ea typeface="MS PGothic" charset="0"/>
            </a:endParaRPr>
          </a:p>
          <a:p>
            <a:pPr algn="l"/>
            <a:endParaRPr lang="en-US" sz="3200" dirty="0">
              <a:solidFill>
                <a:srgbClr val="D9D9D9"/>
              </a:solidFill>
              <a:latin typeface="Calibri" charset="0"/>
              <a:ea typeface="MS PGothic" charset="0"/>
            </a:endParaRPr>
          </a:p>
          <a:p>
            <a:pPr algn="l"/>
            <a:endParaRPr lang="en-US" sz="3200" dirty="0">
              <a:solidFill>
                <a:srgbClr val="D9D9D9"/>
              </a:solidFill>
              <a:latin typeface="Calibri" charset="0"/>
              <a:ea typeface="MS PGothic" charset="0"/>
            </a:endParaRPr>
          </a:p>
          <a:p>
            <a:pPr algn="l"/>
            <a:endParaRPr lang="en-US" sz="3200" dirty="0">
              <a:solidFill>
                <a:srgbClr val="D9D9D9"/>
              </a:solidFill>
              <a:latin typeface="Calibri" charset="0"/>
              <a:ea typeface="MS PGothic" charset="0"/>
            </a:endParaRPr>
          </a:p>
          <a:p>
            <a:endParaRPr lang="en-CA" dirty="0"/>
          </a:p>
        </p:txBody>
      </p:sp>
      <p:pic>
        <p:nvPicPr>
          <p:cNvPr id="4" name="Picture 3"/>
          <p:cNvPicPr>
            <a:picLocks noChangeAspect="1"/>
          </p:cNvPicPr>
          <p:nvPr/>
        </p:nvPicPr>
        <p:blipFill>
          <a:blip r:embed="rId4"/>
          <a:stretch>
            <a:fillRect/>
          </a:stretch>
        </p:blipFill>
        <p:spPr>
          <a:xfrm>
            <a:off x="533400" y="4235075"/>
            <a:ext cx="4508500" cy="1803400"/>
          </a:xfrm>
          <a:prstGeom prst="rect">
            <a:avLst/>
          </a:prstGeom>
        </p:spPr>
      </p:pic>
    </p:spTree>
    <p:extLst>
      <p:ext uri="{BB962C8B-B14F-4D97-AF65-F5344CB8AC3E}">
        <p14:creationId xmlns:p14="http://schemas.microsoft.com/office/powerpoint/2010/main" val="232971203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0352" y="1003413"/>
            <a:ext cx="7772400" cy="922492"/>
          </a:xfrm>
        </p:spPr>
        <p:txBody>
          <a:bodyPr>
            <a:normAutofit/>
          </a:bodyPr>
          <a:lstStyle/>
          <a:p>
            <a:r>
              <a:rPr lang="en-CA" sz="3600" dirty="0"/>
              <a:t>Overview of Sources of Law</a:t>
            </a:r>
          </a:p>
        </p:txBody>
      </p:sp>
      <p:sp>
        <p:nvSpPr>
          <p:cNvPr id="2" name="Content Placeholder 1"/>
          <p:cNvSpPr>
            <a:spLocks noGrp="1"/>
          </p:cNvSpPr>
          <p:nvPr>
            <p:ph type="body" idx="1"/>
          </p:nvPr>
        </p:nvSpPr>
        <p:spPr>
          <a:xfrm>
            <a:off x="530351" y="2201033"/>
            <a:ext cx="8103851" cy="3487667"/>
          </a:xfrm>
        </p:spPr>
        <p:txBody>
          <a:bodyPr/>
          <a:lstStyle/>
          <a:p>
            <a:pPr marL="457200" indent="-457200">
              <a:buFont typeface="Arial" panose="020B0604020202020204" pitchFamily="34" charset="0"/>
              <a:buChar char="•"/>
            </a:pPr>
            <a:r>
              <a:rPr lang="en-US" sz="3200" i="1" dirty="0"/>
              <a:t>Charter of Rights and Freedoms</a:t>
            </a:r>
          </a:p>
          <a:p>
            <a:pPr marL="457200" indent="-457200">
              <a:buFont typeface="Arial" panose="020B0604020202020204" pitchFamily="34" charset="0"/>
              <a:buChar char="•"/>
            </a:pPr>
            <a:r>
              <a:rPr lang="en-US" sz="3200" dirty="0"/>
              <a:t>Federal &amp; Provincial Human Rights Legislation</a:t>
            </a:r>
          </a:p>
          <a:p>
            <a:pPr marL="457200" indent="-457200">
              <a:buFont typeface="Arial" panose="020B0604020202020204" pitchFamily="34" charset="0"/>
              <a:buChar char="•"/>
            </a:pPr>
            <a:r>
              <a:rPr lang="en-US" sz="3200" dirty="0"/>
              <a:t>Human Rights Commission Decisions</a:t>
            </a:r>
          </a:p>
          <a:p>
            <a:pPr marL="457200" indent="-457200">
              <a:buFont typeface="Arial" panose="020B0604020202020204" pitchFamily="34" charset="0"/>
              <a:buChar char="•"/>
            </a:pPr>
            <a:r>
              <a:rPr lang="en-US" sz="3200" dirty="0"/>
              <a:t>Human Rights Case Law</a:t>
            </a:r>
          </a:p>
          <a:p>
            <a:pPr marL="457200" indent="-457200">
              <a:buFont typeface="Arial" panose="020B0604020202020204" pitchFamily="34" charset="0"/>
              <a:buChar char="•"/>
            </a:pPr>
            <a:r>
              <a:rPr lang="en-US" sz="3200" dirty="0"/>
              <a:t>Other Laws to Consider </a:t>
            </a:r>
          </a:p>
          <a:p>
            <a:endParaRPr lang="en-US" dirty="0"/>
          </a:p>
          <a:p>
            <a:endParaRPr lang="en-US" dirty="0"/>
          </a:p>
          <a:p>
            <a:pPr marL="0" indent="0">
              <a:buNone/>
            </a:pPr>
            <a:endParaRPr lang="en-CA" dirty="0"/>
          </a:p>
        </p:txBody>
      </p:sp>
    </p:spTree>
    <p:extLst>
      <p:ext uri="{BB962C8B-B14F-4D97-AF65-F5344CB8AC3E}">
        <p14:creationId xmlns:p14="http://schemas.microsoft.com/office/powerpoint/2010/main" val="358453210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3605"/>
            <a:ext cx="8229600" cy="4919956"/>
          </a:xfrm>
        </p:spPr>
        <p:txBody>
          <a:bodyPr/>
          <a:lstStyle/>
          <a:p>
            <a:r>
              <a:rPr lang="en-US" sz="2400" i="1" dirty="0"/>
              <a:t>Applies to Federal and Provincial/Territorial Government Action</a:t>
            </a:r>
          </a:p>
          <a:p>
            <a:r>
              <a:rPr lang="en-US" sz="2400" i="1" dirty="0"/>
              <a:t>Part of Canadian constitution enacted in 1982</a:t>
            </a:r>
            <a:endParaRPr lang="en-US" sz="2400" i="1" dirty="0">
              <a:cs typeface="Calibri"/>
            </a:endParaRPr>
          </a:p>
          <a:p>
            <a:r>
              <a:rPr lang="en-US" sz="2400" i="1" dirty="0"/>
              <a:t>Protects rights and freedoms under 7 different categories</a:t>
            </a:r>
          </a:p>
          <a:p>
            <a:pPr marL="393700" lvl="1" indent="0">
              <a:buNone/>
            </a:pPr>
            <a:r>
              <a:rPr lang="en-US" i="1" dirty="0"/>
              <a:t>1.	fundamental freedoms	</a:t>
            </a:r>
          </a:p>
          <a:p>
            <a:pPr marL="393700" lvl="1" indent="0">
              <a:buNone/>
            </a:pPr>
            <a:r>
              <a:rPr lang="en-US" i="1" dirty="0"/>
              <a:t>2.	democratic rights</a:t>
            </a:r>
          </a:p>
          <a:p>
            <a:pPr marL="393700" lvl="1" indent="0">
              <a:buNone/>
            </a:pPr>
            <a:r>
              <a:rPr lang="en-US" i="1" dirty="0"/>
              <a:t>3.	language rights</a:t>
            </a:r>
          </a:p>
          <a:p>
            <a:pPr marL="393700" lvl="1" indent="0">
              <a:buNone/>
            </a:pPr>
            <a:r>
              <a:rPr lang="en-US" i="1" dirty="0"/>
              <a:t>4.	mobility rights</a:t>
            </a:r>
          </a:p>
          <a:p>
            <a:pPr marL="393700" lvl="1" indent="0">
              <a:buNone/>
            </a:pPr>
            <a:r>
              <a:rPr lang="en-US" i="1" dirty="0"/>
              <a:t>5.	minority language education rights</a:t>
            </a:r>
          </a:p>
          <a:p>
            <a:pPr marL="393700" lvl="1" indent="0">
              <a:buNone/>
            </a:pPr>
            <a:r>
              <a:rPr lang="en-US" i="1" dirty="0"/>
              <a:t>6.	legal rights</a:t>
            </a:r>
          </a:p>
          <a:p>
            <a:pPr marL="393700" lvl="1" indent="0">
              <a:buNone/>
            </a:pPr>
            <a:r>
              <a:rPr lang="en-US" i="1" dirty="0"/>
              <a:t>7.	equality rights</a:t>
            </a:r>
          </a:p>
          <a:p>
            <a:pPr lvl="1"/>
            <a:endParaRPr lang="en-US" i="1" dirty="0"/>
          </a:p>
          <a:p>
            <a:pPr lvl="1"/>
            <a:endParaRPr lang="en-US" i="1" dirty="0"/>
          </a:p>
          <a:p>
            <a:endParaRPr lang="en-CA" dirty="0"/>
          </a:p>
        </p:txBody>
      </p:sp>
      <p:sp>
        <p:nvSpPr>
          <p:cNvPr id="3" name="Title 2"/>
          <p:cNvSpPr>
            <a:spLocks noGrp="1"/>
          </p:cNvSpPr>
          <p:nvPr>
            <p:ph type="title"/>
          </p:nvPr>
        </p:nvSpPr>
        <p:spPr>
          <a:xfrm>
            <a:off x="457200" y="704088"/>
            <a:ext cx="8305800" cy="865767"/>
          </a:xfrm>
        </p:spPr>
        <p:txBody>
          <a:bodyPr>
            <a:normAutofit/>
          </a:bodyPr>
          <a:lstStyle/>
          <a:p>
            <a:r>
              <a:rPr lang="en-US" sz="4400" i="1" dirty="0"/>
              <a:t>Charter of Rights and Freedoms</a:t>
            </a:r>
            <a:endParaRPr lang="en-CA" sz="4400" dirty="0"/>
          </a:p>
        </p:txBody>
      </p:sp>
    </p:spTree>
    <p:extLst>
      <p:ext uri="{BB962C8B-B14F-4D97-AF65-F5344CB8AC3E}">
        <p14:creationId xmlns:p14="http://schemas.microsoft.com/office/powerpoint/2010/main" val="283347682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074" y="1804524"/>
            <a:ext cx="8261968" cy="4952327"/>
          </a:xfrm>
        </p:spPr>
        <p:txBody>
          <a:bodyPr/>
          <a:lstStyle/>
          <a:p>
            <a:r>
              <a:rPr lang="en-US" dirty="0"/>
              <a:t>Federal government and every provincial/territorial government has its own legislation</a:t>
            </a:r>
          </a:p>
          <a:p>
            <a:r>
              <a:rPr lang="en-US" dirty="0"/>
              <a:t>Primacy</a:t>
            </a:r>
            <a:r>
              <a:rPr lang="en-US" dirty="0">
                <a:cs typeface="Calibri"/>
              </a:rPr>
              <a:t> legislation – takes precedence over other laws</a:t>
            </a:r>
          </a:p>
          <a:p>
            <a:r>
              <a:rPr lang="en-US" i="1" dirty="0"/>
              <a:t>Canadian Human Rights Act </a:t>
            </a:r>
            <a:r>
              <a:rPr lang="en-US" dirty="0"/>
              <a:t>– applies to persons and entities regulated under federal laws and the federal government</a:t>
            </a:r>
          </a:p>
          <a:p>
            <a:r>
              <a:rPr lang="en-US" i="1" dirty="0"/>
              <a:t>Alberta Human Rights Act </a:t>
            </a:r>
            <a:endParaRPr lang="en-US" dirty="0"/>
          </a:p>
          <a:p>
            <a:pPr lvl="1"/>
            <a:r>
              <a:rPr lang="en-US" dirty="0"/>
              <a:t>Applies to persons and entities regulated under Alberta laws and the Alberta Government</a:t>
            </a:r>
          </a:p>
          <a:p>
            <a:pPr marL="639445" lvl="1" indent="-245745"/>
            <a:r>
              <a:rPr lang="en-US" dirty="0"/>
              <a:t>Administered by Alberta Human Rights Commission</a:t>
            </a:r>
            <a:endParaRPr lang="en-US" dirty="0">
              <a:cs typeface="Calibri"/>
            </a:endParaRPr>
          </a:p>
          <a:p>
            <a:pPr lvl="1"/>
            <a:endParaRPr lang="en-US" dirty="0"/>
          </a:p>
          <a:p>
            <a:endParaRPr lang="en-US" dirty="0"/>
          </a:p>
        </p:txBody>
      </p:sp>
      <p:sp>
        <p:nvSpPr>
          <p:cNvPr id="2" name="Title 1"/>
          <p:cNvSpPr>
            <a:spLocks noGrp="1"/>
          </p:cNvSpPr>
          <p:nvPr>
            <p:ph type="title"/>
          </p:nvPr>
        </p:nvSpPr>
        <p:spPr>
          <a:xfrm>
            <a:off x="534074" y="1003412"/>
            <a:ext cx="8472361" cy="671639"/>
          </a:xfrm>
        </p:spPr>
        <p:txBody>
          <a:bodyPr>
            <a:normAutofit fontScale="90000"/>
          </a:bodyPr>
          <a:lstStyle/>
          <a:p>
            <a:r>
              <a:rPr lang="en-US" sz="4400" dirty="0">
                <a:solidFill>
                  <a:srgbClr val="4D4D73"/>
                </a:solidFill>
                <a:latin typeface="Andale Mono"/>
                <a:cs typeface="Andale Mono"/>
              </a:rPr>
              <a:t>Canadian Human Rights Legislation</a:t>
            </a:r>
          </a:p>
        </p:txBody>
      </p:sp>
    </p:spTree>
    <p:extLst>
      <p:ext uri="{BB962C8B-B14F-4D97-AF65-F5344CB8AC3E}">
        <p14:creationId xmlns:p14="http://schemas.microsoft.com/office/powerpoint/2010/main" val="252413490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163"/>
            <a:ext cx="8229600" cy="4821687"/>
          </a:xfrm>
        </p:spPr>
        <p:txBody>
          <a:bodyPr/>
          <a:lstStyle/>
          <a:p>
            <a:r>
              <a:rPr lang="en-CA" sz="2800" dirty="0"/>
              <a:t>Human Rights Commissions publish their decisions and other helpful information including guides, interpretative bulletins, and forms on their websites</a:t>
            </a:r>
          </a:p>
          <a:p>
            <a:r>
              <a:rPr lang="en-CA" sz="2800" dirty="0"/>
              <a:t>Alberta Human Rights Commission - see </a:t>
            </a:r>
            <a:r>
              <a:rPr lang="en-CA" sz="2800" dirty="0">
                <a:hlinkClick r:id="rId3"/>
              </a:rPr>
              <a:t>https://www.albertahumanrights.ab.ca/Pages/default.aspx</a:t>
            </a:r>
            <a:r>
              <a:rPr lang="en-CA" sz="2800" dirty="0"/>
              <a:t>  under the tab “Employment-Related”</a:t>
            </a:r>
          </a:p>
          <a:p>
            <a:r>
              <a:rPr lang="en-CA" sz="2800" dirty="0"/>
              <a:t>Canadian court decisions respecting human rights complaints - see Canadian Legal Information Institute </a:t>
            </a:r>
            <a:endParaRPr lang="en-CA" sz="2800" dirty="0">
              <a:cs typeface="Calibri"/>
            </a:endParaRPr>
          </a:p>
          <a:p>
            <a:pPr marL="0" indent="0">
              <a:buNone/>
            </a:pPr>
            <a:r>
              <a:rPr lang="en-CA" sz="2800" dirty="0"/>
              <a:t>    </a:t>
            </a:r>
            <a:r>
              <a:rPr lang="en-CA" sz="2800" dirty="0">
                <a:hlinkClick r:id="rId4"/>
              </a:rPr>
              <a:t>https://www.canlii.org/en/</a:t>
            </a:r>
            <a:r>
              <a:rPr lang="en-CA" sz="2800" dirty="0"/>
              <a:t> </a:t>
            </a:r>
            <a:br>
              <a:rPr lang="en-CA" sz="2800" dirty="0">
                <a:cs typeface="Calibri"/>
              </a:rPr>
            </a:br>
            <a:endParaRPr lang="en-CA" sz="2800" dirty="0"/>
          </a:p>
        </p:txBody>
      </p:sp>
      <p:sp>
        <p:nvSpPr>
          <p:cNvPr id="3" name="Title 2"/>
          <p:cNvSpPr>
            <a:spLocks noGrp="1"/>
          </p:cNvSpPr>
          <p:nvPr>
            <p:ph type="title"/>
          </p:nvPr>
        </p:nvSpPr>
        <p:spPr>
          <a:xfrm>
            <a:off x="457200" y="979135"/>
            <a:ext cx="8305800" cy="1043873"/>
          </a:xfrm>
        </p:spPr>
        <p:txBody>
          <a:bodyPr>
            <a:noAutofit/>
          </a:bodyPr>
          <a:lstStyle/>
          <a:p>
            <a:r>
              <a:rPr lang="en-CA" sz="3600" dirty="0"/>
              <a:t>Human Rights Commission Decisions and Court Decisions</a:t>
            </a:r>
          </a:p>
        </p:txBody>
      </p:sp>
    </p:spTree>
    <p:extLst>
      <p:ext uri="{BB962C8B-B14F-4D97-AF65-F5344CB8AC3E}">
        <p14:creationId xmlns:p14="http://schemas.microsoft.com/office/powerpoint/2010/main" val="200708926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05528"/>
            <a:ext cx="8229600" cy="4351321"/>
          </a:xfrm>
        </p:spPr>
        <p:txBody>
          <a:bodyPr/>
          <a:lstStyle/>
          <a:p>
            <a:r>
              <a:rPr lang="en-CA" sz="3200" dirty="0"/>
              <a:t>Human Rights Commission decisions, guides &amp; forms on Commissions’ websites </a:t>
            </a:r>
          </a:p>
          <a:p>
            <a:endParaRPr lang="en-CA" sz="3200" dirty="0"/>
          </a:p>
          <a:p>
            <a:r>
              <a:rPr lang="en-CA" sz="3200" dirty="0"/>
              <a:t>Canadian court decisions free of charge on Canadian Legal Information Institute website </a:t>
            </a:r>
          </a:p>
          <a:p>
            <a:pPr marL="0" indent="0">
              <a:buNone/>
            </a:pPr>
            <a:r>
              <a:rPr lang="en-CA" sz="3200" u="sng" dirty="0" err="1">
                <a:solidFill>
                  <a:srgbClr val="0000FF"/>
                </a:solidFill>
              </a:rPr>
              <a:t>www.CanLII.org</a:t>
            </a:r>
            <a:endParaRPr lang="en-CA" sz="3200" u="sng" dirty="0">
              <a:solidFill>
                <a:srgbClr val="0000FF"/>
              </a:solidFill>
            </a:endParaRPr>
          </a:p>
          <a:p>
            <a:pPr marL="0" indent="0">
              <a:buNone/>
            </a:pPr>
            <a:r>
              <a:rPr lang="en-CA" sz="3600" dirty="0"/>
              <a:t>   </a:t>
            </a:r>
            <a:br>
              <a:rPr lang="en-CA" sz="2800" dirty="0"/>
            </a:br>
            <a:endParaRPr lang="en-CA" sz="2800" dirty="0"/>
          </a:p>
        </p:txBody>
      </p:sp>
      <p:sp>
        <p:nvSpPr>
          <p:cNvPr id="3" name="Title 2"/>
          <p:cNvSpPr>
            <a:spLocks noGrp="1"/>
          </p:cNvSpPr>
          <p:nvPr>
            <p:ph type="title"/>
          </p:nvPr>
        </p:nvSpPr>
        <p:spPr>
          <a:xfrm>
            <a:off x="457200" y="1166388"/>
            <a:ext cx="8305800" cy="1043873"/>
          </a:xfrm>
        </p:spPr>
        <p:txBody>
          <a:bodyPr>
            <a:noAutofit/>
          </a:bodyPr>
          <a:lstStyle/>
          <a:p>
            <a:r>
              <a:rPr lang="en-CA" sz="4000" dirty="0"/>
              <a:t>Human Rights Commission Decisions and Court Decisions</a:t>
            </a:r>
          </a:p>
        </p:txBody>
      </p:sp>
    </p:spTree>
    <p:extLst>
      <p:ext uri="{BB962C8B-B14F-4D97-AF65-F5344CB8AC3E}">
        <p14:creationId xmlns:p14="http://schemas.microsoft.com/office/powerpoint/2010/main" val="180719291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347" y="1618406"/>
            <a:ext cx="8622064" cy="5138443"/>
          </a:xfrm>
        </p:spPr>
        <p:txBody>
          <a:bodyPr/>
          <a:lstStyle/>
          <a:p>
            <a:pPr marL="0" indent="0">
              <a:buNone/>
            </a:pPr>
            <a:endParaRPr lang="en-CA" sz="2400" i="1" dirty="0"/>
          </a:p>
          <a:p>
            <a:r>
              <a:rPr lang="en-CA" sz="2800" i="1" dirty="0"/>
              <a:t>Employment Standards Code</a:t>
            </a:r>
          </a:p>
          <a:p>
            <a:endParaRPr lang="en-CA" sz="2800" i="1" dirty="0"/>
          </a:p>
          <a:p>
            <a:r>
              <a:rPr lang="en-CA" sz="2800" i="1" dirty="0"/>
              <a:t>Personal Information Protection Act</a:t>
            </a:r>
          </a:p>
          <a:p>
            <a:pPr marL="0" indent="0">
              <a:buNone/>
            </a:pPr>
            <a:endParaRPr lang="en-CA" sz="2800" i="1" dirty="0"/>
          </a:p>
          <a:p>
            <a:r>
              <a:rPr lang="en-CA" sz="2800" i="1" dirty="0"/>
              <a:t>Occupational Health and Safety Act</a:t>
            </a:r>
          </a:p>
          <a:p>
            <a:pPr marL="0" indent="0">
              <a:buNone/>
            </a:pPr>
            <a:endParaRPr lang="en-CA" sz="2800" i="1" dirty="0"/>
          </a:p>
          <a:p>
            <a:r>
              <a:rPr lang="en-CA" sz="2800" i="1" dirty="0"/>
              <a:t>Workers’ Compensation Act</a:t>
            </a:r>
          </a:p>
          <a:p>
            <a:pPr marL="0" indent="0">
              <a:buNone/>
            </a:pPr>
            <a:endParaRPr lang="en-CA" sz="2400" i="1" dirty="0"/>
          </a:p>
          <a:p>
            <a:pPr marL="0" indent="0">
              <a:buNone/>
            </a:pPr>
            <a:r>
              <a:rPr lang="en-CA" sz="1800" dirty="0"/>
              <a:t>See Alberta Government’s, </a:t>
            </a:r>
            <a:r>
              <a:rPr lang="en-CA" sz="1800" i="1" dirty="0"/>
              <a:t>An Employee’s Guide to Employment Rules </a:t>
            </a:r>
            <a:r>
              <a:rPr lang="en-CA" sz="1800" i="1" dirty="0">
                <a:hlinkClick r:id="rId3"/>
              </a:rPr>
              <a:t>https://alis.alberta.ca/media/1588/employersguide.pdf</a:t>
            </a:r>
            <a:r>
              <a:rPr lang="en-CA" sz="1800" i="1" dirty="0"/>
              <a:t>  </a:t>
            </a:r>
            <a:r>
              <a:rPr lang="en-CA" sz="1800" dirty="0"/>
              <a:t>(2013)</a:t>
            </a:r>
          </a:p>
        </p:txBody>
      </p:sp>
      <p:sp>
        <p:nvSpPr>
          <p:cNvPr id="3" name="Title 2"/>
          <p:cNvSpPr>
            <a:spLocks noGrp="1"/>
          </p:cNvSpPr>
          <p:nvPr>
            <p:ph type="title"/>
          </p:nvPr>
        </p:nvSpPr>
        <p:spPr>
          <a:xfrm>
            <a:off x="457200" y="849664"/>
            <a:ext cx="8305800" cy="768743"/>
          </a:xfrm>
        </p:spPr>
        <p:txBody>
          <a:bodyPr>
            <a:normAutofit fontScale="90000"/>
          </a:bodyPr>
          <a:lstStyle/>
          <a:p>
            <a:r>
              <a:rPr lang="en-CA" dirty="0"/>
              <a:t>Other Laws to Consider</a:t>
            </a:r>
          </a:p>
        </p:txBody>
      </p:sp>
    </p:spTree>
    <p:extLst>
      <p:ext uri="{BB962C8B-B14F-4D97-AF65-F5344CB8AC3E}">
        <p14:creationId xmlns:p14="http://schemas.microsoft.com/office/powerpoint/2010/main" val="495642845"/>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LR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ACLRC.thmx</Template>
  <TotalTime>4276</TotalTime>
  <Words>4174</Words>
  <Application>Microsoft Office PowerPoint</Application>
  <PresentationFormat>On-screen Show (4:3)</PresentationFormat>
  <Paragraphs>374</Paragraphs>
  <Slides>38</Slides>
  <Notes>21</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ACLRC</vt:lpstr>
      <vt:lpstr>Custom Design</vt:lpstr>
      <vt:lpstr>Employer’s Duty to Accommodate under Alberta Human Rights Act Lethbridge, AB 25 May 2017</vt:lpstr>
      <vt:lpstr>AGENDA</vt:lpstr>
      <vt:lpstr>Course Outline</vt:lpstr>
      <vt:lpstr>Overview of Sources of Law</vt:lpstr>
      <vt:lpstr>Charter of Rights and Freedoms</vt:lpstr>
      <vt:lpstr>Canadian Human Rights Legislation</vt:lpstr>
      <vt:lpstr>Human Rights Commission Decisions and Court Decisions</vt:lpstr>
      <vt:lpstr>Human Rights Commission Decisions and Court Decisions</vt:lpstr>
      <vt:lpstr>Other Laws to Consider</vt:lpstr>
      <vt:lpstr>Alberta Human Rights Act</vt:lpstr>
      <vt:lpstr>What does an inclusive workplace look like?</vt:lpstr>
      <vt:lpstr>Alberta Human Rights Act – Prohibits Discrimination in 5 Protected Areas</vt:lpstr>
      <vt:lpstr>Alberta Human Rights Act – Prohibits Discrimination on 15 Protected Grounds</vt:lpstr>
      <vt:lpstr>Section 7 of the Alberta Human Rights Act</vt:lpstr>
      <vt:lpstr>Section 8 of the Alberta Human Rights Act</vt:lpstr>
      <vt:lpstr>Alberta Human Rights Act Applies</vt:lpstr>
      <vt:lpstr>Human Rights Complaint Process</vt:lpstr>
      <vt:lpstr>Alberta Human Rights Commission </vt:lpstr>
      <vt:lpstr>Alberta Human Rights Commission </vt:lpstr>
      <vt:lpstr>Human Rights - General Principles</vt:lpstr>
      <vt:lpstr>Case Studies</vt:lpstr>
      <vt:lpstr>Accommodation of Employees with Mental Disabilities </vt:lpstr>
      <vt:lpstr>Accommodation of Employee’s Religious Beliefs</vt:lpstr>
      <vt:lpstr>Duty to Accommodate</vt:lpstr>
      <vt:lpstr>Goal of Accommodation in the Employment Context</vt:lpstr>
      <vt:lpstr>Meaning of Accommodation in the Employment Context</vt:lpstr>
      <vt:lpstr>When does the duty to accommodate apply?</vt:lpstr>
      <vt:lpstr>What is the extent of an employer’s duty to accommodate? Until "undue hardship"</vt:lpstr>
      <vt:lpstr>Undue Hardship</vt:lpstr>
      <vt:lpstr>Bona fide occupational requirement (BFOR) </vt:lpstr>
      <vt:lpstr>Case Studies</vt:lpstr>
      <vt:lpstr>Accommodation of Employees’ Pregnancy or Maternity Leave Needs</vt:lpstr>
      <vt:lpstr>PowerPoint Presentation</vt:lpstr>
      <vt:lpstr>Employer’s Responsibilities</vt:lpstr>
      <vt:lpstr> Employee’s Responsibilities</vt:lpstr>
      <vt:lpstr>Strategies to promote healthy work environment</vt:lpstr>
      <vt:lpstr>Alberta Human Rights Commission </vt:lpstr>
      <vt:lpstr>Alberta Civil Liberties Research Centre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about Human Rights and Harassment in the workplace</dc:title>
  <dc:creator>Melissa Luhtanen</dc:creator>
  <cp:lastModifiedBy>Heather Forester</cp:lastModifiedBy>
  <cp:revision>261</cp:revision>
  <cp:lastPrinted>2017-05-17T21:58:32Z</cp:lastPrinted>
  <dcterms:created xsi:type="dcterms:W3CDTF">2011-06-30T18:22:25Z</dcterms:created>
  <dcterms:modified xsi:type="dcterms:W3CDTF">2018-09-05T22:34:26Z</dcterms:modified>
</cp:coreProperties>
</file>